
<file path=[Content_Types].xml><?xml version="1.0" encoding="utf-8"?>
<Types xmlns="http://schemas.openxmlformats.org/package/2006/content-types">
  <Default Extension="png" ContentType="image/png"/>
  <Default Extension="m4a" ContentType="audio/mp4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9" r:id="rId4"/>
    <p:sldId id="280" r:id="rId5"/>
    <p:sldId id="265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38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CF29A-81F8-4A41-8657-3AD5D9D67086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07098-7AAC-4873-8BC6-2DCFD55B67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65909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CF29A-81F8-4A41-8657-3AD5D9D67086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07098-7AAC-4873-8BC6-2DCFD55B67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2110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CF29A-81F8-4A41-8657-3AD5D9D67086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07098-7AAC-4873-8BC6-2DCFD55B67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9656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CF29A-81F8-4A41-8657-3AD5D9D67086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07098-7AAC-4873-8BC6-2DCFD55B67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60586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CF29A-81F8-4A41-8657-3AD5D9D67086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07098-7AAC-4873-8BC6-2DCFD55B67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73334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CF29A-81F8-4A41-8657-3AD5D9D67086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07098-7AAC-4873-8BC6-2DCFD55B67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8592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CF29A-81F8-4A41-8657-3AD5D9D67086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07098-7AAC-4873-8BC6-2DCFD55B67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80090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CF29A-81F8-4A41-8657-3AD5D9D67086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07098-7AAC-4873-8BC6-2DCFD55B67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1010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CF29A-81F8-4A41-8657-3AD5D9D67086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07098-7AAC-4873-8BC6-2DCFD55B67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6357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CF29A-81F8-4A41-8657-3AD5D9D67086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07098-7AAC-4873-8BC6-2DCFD55B67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74632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CF29A-81F8-4A41-8657-3AD5D9D67086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07098-7AAC-4873-8BC6-2DCFD55B67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86177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CCF29A-81F8-4A41-8657-3AD5D9D67086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507098-7AAC-4873-8BC6-2DCFD55B67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63493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7.png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13.png"/><Relationship Id="rId2" Type="http://schemas.openxmlformats.org/officeDocument/2006/relationships/audio" Target="../media/media2.m4a"/><Relationship Id="rId1" Type="http://schemas.microsoft.com/office/2007/relationships/media" Target="../media/media2.m4a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Relationship Id="rId9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445164"/>
            <a:ext cx="9144000" cy="2844799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chemeClr val="accent2"/>
                </a:solidFill>
                <a:latin typeface="Comic Sans MS" panose="030F0702030302020204" pitchFamily="66" charset="0"/>
              </a:rPr>
              <a:t>This week we </a:t>
            </a:r>
            <a:r>
              <a:rPr lang="en-US" sz="3200" b="1" dirty="0" err="1" smtClean="0">
                <a:solidFill>
                  <a:schemeClr val="accent2"/>
                </a:solidFill>
                <a:latin typeface="Comic Sans MS" panose="030F0702030302020204" pitchFamily="66" charset="0"/>
              </a:rPr>
              <a:t>practised</a:t>
            </a:r>
            <a:r>
              <a:rPr lang="en-US" sz="3200" b="1" dirty="0" smtClean="0">
                <a:solidFill>
                  <a:schemeClr val="accent2"/>
                </a:solidFill>
                <a:latin typeface="Comic Sans MS" panose="030F0702030302020204" pitchFamily="66" charset="0"/>
              </a:rPr>
              <a:t> reading words that contain adjacent consonants anywhere in </a:t>
            </a:r>
            <a:r>
              <a:rPr lang="en-US" sz="3200" b="1" smtClean="0">
                <a:solidFill>
                  <a:schemeClr val="accent2"/>
                </a:solidFill>
                <a:latin typeface="Comic Sans MS" panose="030F0702030302020204" pitchFamily="66" charset="0"/>
              </a:rPr>
              <a:t>the word.</a:t>
            </a:r>
            <a:endParaRPr lang="en-US" sz="3200" b="1" dirty="0" smtClean="0">
              <a:solidFill>
                <a:schemeClr val="accent2"/>
              </a:solidFill>
              <a:latin typeface="Comic Sans MS" panose="030F0702030302020204" pitchFamily="66" charset="0"/>
            </a:endParaRPr>
          </a:p>
          <a:p>
            <a:endParaRPr lang="en-US" sz="3200" b="1" dirty="0" smtClean="0">
              <a:solidFill>
                <a:schemeClr val="accent2"/>
              </a:solidFill>
              <a:latin typeface="Comic Sans MS" panose="030F0702030302020204" pitchFamily="66" charset="0"/>
            </a:endParaRPr>
          </a:p>
          <a:p>
            <a:endParaRPr lang="en-GB" sz="3200" b="1" dirty="0">
              <a:solidFill>
                <a:schemeClr val="accent2"/>
              </a:solidFill>
              <a:latin typeface="Comic Sans MS" panose="030F0702030302020204" pitchFamily="66" charset="0"/>
            </a:endParaRPr>
          </a:p>
        </p:txBody>
      </p:sp>
      <p:pic>
        <p:nvPicPr>
          <p:cNvPr id="1026" name="Picture 2" descr="Twinkl Phonics - DfE Validated Scheme - Primary Resourc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5175" y="1606116"/>
            <a:ext cx="4953000" cy="2085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2901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9818" y="535709"/>
            <a:ext cx="10383981" cy="2549235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/>
            </a:r>
            <a:br>
              <a:rPr lang="en-US" dirty="0" smtClean="0">
                <a:solidFill>
                  <a:srgbClr val="00B0F0"/>
                </a:solidFill>
                <a:latin typeface="Comic Sans MS" panose="030F0702030302020204" pitchFamily="66" charset="0"/>
              </a:rPr>
            </a:br>
            <a:r>
              <a:rPr lang="en-US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/>
            </a:r>
            <a:br>
              <a:rPr lang="en-US" dirty="0" smtClean="0">
                <a:solidFill>
                  <a:srgbClr val="00B0F0"/>
                </a:solidFill>
                <a:latin typeface="Comic Sans MS" panose="030F0702030302020204" pitchFamily="66" charset="0"/>
              </a:rPr>
            </a:br>
            <a:r>
              <a:rPr lang="en-US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/>
            </a:r>
            <a:br>
              <a:rPr lang="en-US" dirty="0" smtClean="0">
                <a:solidFill>
                  <a:srgbClr val="00B0F0"/>
                </a:solidFill>
                <a:latin typeface="Comic Sans MS" panose="030F0702030302020204" pitchFamily="66" charset="0"/>
              </a:rPr>
            </a:br>
            <a:r>
              <a:rPr lang="en-US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/>
            </a:r>
            <a:br>
              <a:rPr lang="en-US" dirty="0" smtClean="0">
                <a:solidFill>
                  <a:srgbClr val="00B0F0"/>
                </a:solidFill>
                <a:latin typeface="Comic Sans MS" panose="030F0702030302020204" pitchFamily="66" charset="0"/>
              </a:rPr>
            </a:br>
            <a:r>
              <a:rPr lang="en-US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/>
            </a:r>
            <a:br>
              <a:rPr lang="en-US" dirty="0" smtClean="0">
                <a:solidFill>
                  <a:srgbClr val="00B0F0"/>
                </a:solidFill>
                <a:latin typeface="Comic Sans MS" panose="030F0702030302020204" pitchFamily="66" charset="0"/>
              </a:rPr>
            </a:br>
            <a:r>
              <a:rPr lang="en-US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/>
            </a:r>
            <a:br>
              <a:rPr lang="en-US" dirty="0" smtClean="0">
                <a:solidFill>
                  <a:srgbClr val="00B0F0"/>
                </a:solidFill>
                <a:latin typeface="Comic Sans MS" panose="030F0702030302020204" pitchFamily="66" charset="0"/>
              </a:rPr>
            </a:br>
            <a:r>
              <a:rPr lang="en-US" dirty="0">
                <a:solidFill>
                  <a:srgbClr val="00B0F0"/>
                </a:solidFill>
                <a:latin typeface="Comic Sans MS" panose="030F0702030302020204" pitchFamily="66" charset="0"/>
              </a:rPr>
              <a:t/>
            </a:r>
            <a:br>
              <a:rPr lang="en-US" dirty="0">
                <a:solidFill>
                  <a:srgbClr val="00B0F0"/>
                </a:solidFill>
                <a:latin typeface="Comic Sans MS" panose="030F0702030302020204" pitchFamily="66" charset="0"/>
              </a:rPr>
            </a:br>
            <a:r>
              <a:rPr lang="en-US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>This week we continued to learn to read adjacent consonants and met the new tricky words </a:t>
            </a:r>
            <a:r>
              <a:rPr lang="en-US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were</a:t>
            </a:r>
            <a:r>
              <a:rPr lang="en-US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, there, little</a:t>
            </a:r>
            <a:r>
              <a:rPr lang="en-US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> </a:t>
            </a:r>
            <a:r>
              <a:rPr lang="en-US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>and </a:t>
            </a:r>
            <a:r>
              <a:rPr lang="en-US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one.</a:t>
            </a:r>
            <a:r>
              <a:rPr lang="en-US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> </a:t>
            </a:r>
            <a:r>
              <a:rPr lang="en-US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/>
            </a:r>
            <a:br>
              <a:rPr lang="en-US" dirty="0" smtClean="0">
                <a:solidFill>
                  <a:srgbClr val="00B0F0"/>
                </a:solidFill>
                <a:latin typeface="Comic Sans MS" panose="030F0702030302020204" pitchFamily="66" charset="0"/>
              </a:rPr>
            </a:br>
            <a:r>
              <a:rPr lang="en-US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/>
            </a:r>
            <a:br>
              <a:rPr lang="en-US" dirty="0" smtClean="0">
                <a:solidFill>
                  <a:srgbClr val="00B0F0"/>
                </a:solidFill>
                <a:latin typeface="Comic Sans MS" panose="030F0702030302020204" pitchFamily="66" charset="0"/>
              </a:rPr>
            </a:br>
            <a:r>
              <a:rPr lang="en-US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/>
            </a:r>
            <a:br>
              <a:rPr lang="en-US" dirty="0" smtClean="0">
                <a:solidFill>
                  <a:srgbClr val="00B0F0"/>
                </a:solidFill>
                <a:latin typeface="Comic Sans MS" panose="030F0702030302020204" pitchFamily="66" charset="0"/>
              </a:rPr>
            </a:br>
            <a:r>
              <a:rPr lang="en-US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/>
            </a:r>
            <a:br>
              <a:rPr lang="en-US" dirty="0" smtClean="0">
                <a:solidFill>
                  <a:srgbClr val="00B0F0"/>
                </a:solidFill>
                <a:latin typeface="Comic Sans MS" panose="030F0702030302020204" pitchFamily="66" charset="0"/>
              </a:rPr>
            </a:br>
            <a:r>
              <a:rPr lang="en-US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> </a:t>
            </a:r>
            <a:r>
              <a:rPr lang="en-US" dirty="0">
                <a:solidFill>
                  <a:srgbClr val="00B0F0"/>
                </a:solidFill>
                <a:latin typeface="Comic Sans MS" panose="030F0702030302020204" pitchFamily="66" charset="0"/>
              </a:rPr>
              <a:t/>
            </a:r>
            <a:br>
              <a:rPr lang="en-US" dirty="0">
                <a:solidFill>
                  <a:srgbClr val="00B0F0"/>
                </a:solidFill>
                <a:latin typeface="Comic Sans MS" panose="030F0702030302020204" pitchFamily="66" charset="0"/>
              </a:rPr>
            </a:br>
            <a:r>
              <a:rPr lang="en-US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/>
            </a:r>
            <a:br>
              <a:rPr lang="en-US" dirty="0" smtClean="0">
                <a:solidFill>
                  <a:srgbClr val="00B0F0"/>
                </a:solidFill>
                <a:latin typeface="Comic Sans MS" panose="030F0702030302020204" pitchFamily="66" charset="0"/>
              </a:rPr>
            </a:br>
            <a:r>
              <a:rPr lang="en-US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>                </a:t>
            </a:r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B8373A3-7816-425E-880E-224E8276FC4C}"/>
              </a:ext>
            </a:extLst>
          </p:cNvPr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145" t="25555" r="28787" b="27917"/>
          <a:stretch/>
        </p:blipFill>
        <p:spPr>
          <a:xfrm>
            <a:off x="4969913" y="2733964"/>
            <a:ext cx="2530013" cy="3177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1995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4631" y="1690688"/>
            <a:ext cx="1417500" cy="4351338"/>
          </a:xfrm>
          <a:prstGeom prst="rect">
            <a:avLst/>
          </a:prstGeom>
        </p:spPr>
      </p:pic>
      <p:sp>
        <p:nvSpPr>
          <p:cNvPr id="9" name="Speech Bubble">
            <a:extLst>
              <a:ext uri="{FF2B5EF4-FFF2-40B4-BE49-F238E27FC236}">
                <a16:creationId xmlns:a16="http://schemas.microsoft.com/office/drawing/2014/main" id="{656ACA77-DD06-4B76-A9F3-FA692455DBA6}"/>
              </a:ext>
            </a:extLst>
          </p:cNvPr>
          <p:cNvSpPr/>
          <p:nvPr/>
        </p:nvSpPr>
        <p:spPr>
          <a:xfrm>
            <a:off x="2650836" y="4223846"/>
            <a:ext cx="3824813" cy="2050636"/>
          </a:xfrm>
          <a:prstGeom prst="wedgeRoundRectCallout">
            <a:avLst>
              <a:gd name="adj1" fmla="val 93816"/>
              <a:gd name="adj2" fmla="val -65620"/>
              <a:gd name="adj3" fmla="val 16667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  <a:latin typeface="Comic Sans MS" panose="030F0702030302020204" pitchFamily="66" charset="0"/>
              </a:rPr>
              <a:t>Tricky words are words that can’t be sounded out. We just have to learn them off by heart!</a:t>
            </a:r>
          </a:p>
        </p:txBody>
      </p:sp>
      <p:sp>
        <p:nvSpPr>
          <p:cNvPr id="6" name="Speech Bubble">
            <a:extLst>
              <a:ext uri="{FF2B5EF4-FFF2-40B4-BE49-F238E27FC236}">
                <a16:creationId xmlns:a16="http://schemas.microsoft.com/office/drawing/2014/main" id="{FE005A38-33EC-401F-8483-F6C3A2A9392F}"/>
              </a:ext>
            </a:extLst>
          </p:cNvPr>
          <p:cNvSpPr/>
          <p:nvPr/>
        </p:nvSpPr>
        <p:spPr>
          <a:xfrm>
            <a:off x="2934381" y="1311023"/>
            <a:ext cx="5535363" cy="1127377"/>
          </a:xfrm>
          <a:prstGeom prst="wedgeRoundRectCallout">
            <a:avLst>
              <a:gd name="adj1" fmla="val -47129"/>
              <a:gd name="adj2" fmla="val 125202"/>
              <a:gd name="adj3" fmla="val 16667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This week, we </a:t>
            </a:r>
            <a:r>
              <a:rPr lang="en-GB" sz="24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met </a:t>
            </a:r>
            <a:r>
              <a:rPr lang="en-GB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our next tricky </a:t>
            </a:r>
            <a:r>
              <a:rPr lang="en-GB" sz="24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words </a:t>
            </a:r>
            <a:r>
              <a:rPr lang="en-GB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– </a:t>
            </a:r>
            <a:r>
              <a:rPr lang="en-GB" sz="2400" dirty="0" smtClean="0">
                <a:solidFill>
                  <a:srgbClr val="DE1E5A"/>
                </a:solidFill>
                <a:latin typeface="Comic Sans MS" panose="030F0702030302020204" pitchFamily="66" charset="0"/>
              </a:rPr>
              <a:t>were, there, little, one.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9149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 flipH="1">
            <a:off x="1847272" y="2133600"/>
            <a:ext cx="1847271" cy="1616365"/>
            <a:chOff x="-3990806" y="908720"/>
            <a:chExt cx="2900225" cy="2480470"/>
          </a:xfrm>
        </p:grpSpPr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3780928" y="908720"/>
              <a:ext cx="2480470" cy="2480470"/>
            </a:xfrm>
            <a:prstGeom prst="rect">
              <a:avLst/>
            </a:prstGeom>
          </p:spPr>
        </p:pic>
        <p:sp>
          <p:nvSpPr>
            <p:cNvPr id="17" name="TextBox 16"/>
            <p:cNvSpPr txBox="1"/>
            <p:nvPr/>
          </p:nvSpPr>
          <p:spPr>
            <a:xfrm>
              <a:off x="-3990806" y="1548790"/>
              <a:ext cx="2900225" cy="112859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3200" b="1" dirty="0">
                  <a:ln>
                    <a:solidFill>
                      <a:srgbClr val="1C1C1C"/>
                    </a:solidFill>
                  </a:ln>
                  <a:solidFill>
                    <a:prstClr val="white"/>
                  </a:solidFill>
                  <a:latin typeface="Twinkl" pitchFamily="2" charset="0"/>
                </a:rPr>
                <a:t>little</a:t>
              </a:r>
            </a:p>
          </p:txBody>
        </p:sp>
      </p:grpSp>
      <p:grpSp>
        <p:nvGrpSpPr>
          <p:cNvPr id="18" name="Group 17"/>
          <p:cNvGrpSpPr/>
          <p:nvPr/>
        </p:nvGrpSpPr>
        <p:grpSpPr>
          <a:xfrm flipH="1">
            <a:off x="4987635" y="3749965"/>
            <a:ext cx="2004292" cy="1699490"/>
            <a:chOff x="-3990806" y="908720"/>
            <a:chExt cx="2900225" cy="2480470"/>
          </a:xfrm>
        </p:grpSpPr>
        <p:pic>
          <p:nvPicPr>
            <p:cNvPr id="19" name="Picture 18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3780928" y="908720"/>
              <a:ext cx="2480470" cy="2480470"/>
            </a:xfrm>
            <a:prstGeom prst="rect">
              <a:avLst/>
            </a:prstGeom>
          </p:spPr>
        </p:pic>
        <p:sp>
          <p:nvSpPr>
            <p:cNvPr id="20" name="TextBox 19"/>
            <p:cNvSpPr txBox="1"/>
            <p:nvPr/>
          </p:nvSpPr>
          <p:spPr>
            <a:xfrm>
              <a:off x="-3990806" y="1548789"/>
              <a:ext cx="2900225" cy="12069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3200" b="1" dirty="0">
                  <a:ln>
                    <a:solidFill>
                      <a:schemeClr val="tx1"/>
                    </a:solidFill>
                  </a:ln>
                  <a:solidFill>
                    <a:schemeClr val="bg1"/>
                  </a:solidFill>
                </a:rPr>
                <a:t>there</a:t>
              </a:r>
              <a:endParaRPr lang="en-GB" sz="3600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7946978" y="2232361"/>
            <a:ext cx="1862040" cy="1517604"/>
            <a:chOff x="-3990806" y="908720"/>
            <a:chExt cx="2900225" cy="2480470"/>
          </a:xfrm>
        </p:grpSpPr>
        <p:pic>
          <p:nvPicPr>
            <p:cNvPr id="22" name="Picture 21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3780929" y="908720"/>
              <a:ext cx="2480470" cy="2480470"/>
            </a:xfrm>
            <a:prstGeom prst="rect">
              <a:avLst/>
            </a:prstGeom>
          </p:spPr>
        </p:pic>
        <p:sp>
          <p:nvSpPr>
            <p:cNvPr id="23" name="TextBox 22"/>
            <p:cNvSpPr txBox="1"/>
            <p:nvPr/>
          </p:nvSpPr>
          <p:spPr>
            <a:xfrm>
              <a:off x="-3990806" y="1361164"/>
              <a:ext cx="2900225" cy="13218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4000" b="1" dirty="0">
                  <a:ln>
                    <a:solidFill>
                      <a:schemeClr val="tx1"/>
                    </a:solidFill>
                  </a:ln>
                  <a:solidFill>
                    <a:schemeClr val="bg1"/>
                  </a:solidFill>
                </a:rPr>
                <a:t>one</a:t>
              </a: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5132677" y="1397094"/>
            <a:ext cx="1859250" cy="1493888"/>
            <a:chOff x="-3990808" y="908720"/>
            <a:chExt cx="2900225" cy="2480470"/>
          </a:xfrm>
        </p:grpSpPr>
        <p:pic>
          <p:nvPicPr>
            <p:cNvPr id="25" name="Picture 24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3780928" y="908720"/>
              <a:ext cx="2480470" cy="2480470"/>
            </a:xfrm>
            <a:prstGeom prst="rect">
              <a:avLst/>
            </a:prstGeom>
          </p:spPr>
        </p:pic>
        <p:sp>
          <p:nvSpPr>
            <p:cNvPr id="26" name="TextBox 25"/>
            <p:cNvSpPr txBox="1"/>
            <p:nvPr/>
          </p:nvSpPr>
          <p:spPr>
            <a:xfrm>
              <a:off x="-3990808" y="1536573"/>
              <a:ext cx="2900225" cy="12247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3200" b="1" dirty="0">
                  <a:ln>
                    <a:solidFill>
                      <a:schemeClr val="tx1"/>
                    </a:solidFill>
                  </a:ln>
                  <a:solidFill>
                    <a:schemeClr val="bg1"/>
                  </a:solidFill>
                </a:rPr>
                <a:t>were</a:t>
              </a:r>
            </a:p>
          </p:txBody>
        </p:sp>
      </p:grpSp>
      <p:pic>
        <p:nvPicPr>
          <p:cNvPr id="27" name="Picture 2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62940" y="2486040"/>
            <a:ext cx="1125920" cy="3467528"/>
          </a:xfrm>
          <a:prstGeom prst="rect">
            <a:avLst/>
          </a:prstGeom>
        </p:spPr>
      </p:pic>
      <p:pic>
        <p:nvPicPr>
          <p:cNvPr id="8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9"/>
          <a:stretch>
            <a:fillRect/>
          </a:stretch>
        </p:blipFill>
        <p:spPr>
          <a:xfrm>
            <a:off x="5892800" y="32258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121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000"/>
                            </p:stCondLst>
                            <p:childTnLst>
                              <p:par>
                                <p:cTn id="1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6000"/>
                            </p:stCondLst>
                            <p:childTnLst>
                              <p:par>
                                <p:cTn id="1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3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3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9000"/>
                            </p:stCondLst>
                            <p:childTnLst>
                              <p:par>
                                <p:cTn id="2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3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3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8" dur="3579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2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id="{A9A5CF0E-B915-478B-43EE-F2E00A5E3B28}"/>
              </a:ext>
            </a:extLst>
          </p:cNvPr>
          <p:cNvSpPr txBox="1">
            <a:spLocks/>
          </p:cNvSpPr>
          <p:nvPr/>
        </p:nvSpPr>
        <p:spPr bwMode="auto">
          <a:xfrm>
            <a:off x="287284" y="471414"/>
            <a:ext cx="11276643" cy="993775"/>
          </a:xfrm>
          <a:prstGeom prst="roundRect">
            <a:avLst>
              <a:gd name="adj" fmla="val 9639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252000" tIns="252000" rIns="252000" bIns="252000" numCol="1" anchor="ctr" anchorCtr="1" compatLnSpc="1">
            <a:prstTxWarp prst="textNoShape">
              <a:avLst/>
            </a:prstTxWarp>
            <a:noAutofit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000" b="1" kern="1200">
                <a:solidFill>
                  <a:srgbClr val="1C1C1C"/>
                </a:solidFill>
                <a:latin typeface="Twinkl SemiBold" pitchFamily="2" charset="0"/>
                <a:ea typeface="+mj-ea"/>
                <a:cs typeface="+mj-cs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1C1C1C"/>
                </a:solidFill>
                <a:latin typeface="Twinkl" pitchFamily="2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1C1C1C"/>
                </a:solidFill>
                <a:latin typeface="Twinkl" pitchFamily="2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1C1C1C"/>
                </a:solidFill>
                <a:latin typeface="Twinkl" pitchFamily="2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1C1C1C"/>
                </a:solidFill>
                <a:latin typeface="Twinkl" pitchFamily="2" charset="0"/>
              </a:defRPr>
            </a:lvl5pPr>
            <a:lvl6pPr marL="4572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1C1C1C"/>
                </a:solidFill>
                <a:latin typeface="Twinkl" pitchFamily="2" charset="0"/>
              </a:defRPr>
            </a:lvl6pPr>
            <a:lvl7pPr marL="9144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1C1C1C"/>
                </a:solidFill>
                <a:latin typeface="Twinkl" pitchFamily="2" charset="0"/>
              </a:defRPr>
            </a:lvl7pPr>
            <a:lvl8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1C1C1C"/>
                </a:solidFill>
                <a:latin typeface="Twinkl" pitchFamily="2" charset="0"/>
              </a:defRPr>
            </a:lvl8pPr>
            <a:lvl9pPr marL="1828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1C1C1C"/>
                </a:solidFill>
                <a:latin typeface="Twinkl" pitchFamily="2" charset="0"/>
              </a:defRPr>
            </a:lvl9pPr>
          </a:lstStyle>
          <a:p>
            <a:r>
              <a:rPr lang="en-GB" altLang="en-US" dirty="0">
                <a:latin typeface="Comic Sans MS" panose="030F0702030302020204" pitchFamily="66" charset="0"/>
              </a:rPr>
              <a:t>Adjacent Consonants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124" y="1108104"/>
            <a:ext cx="2893221" cy="5080102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0951" y="1912352"/>
            <a:ext cx="1170533" cy="853514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848351" y="2345361"/>
            <a:ext cx="130035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GB" sz="3200" dirty="0">
                <a:solidFill>
                  <a:srgbClr val="1C1C1C"/>
                </a:solidFill>
                <a:latin typeface="Twinkl" pitchFamily="2" charset="0"/>
              </a:rPr>
              <a:t>spoon</a:t>
            </a:r>
            <a:endParaRPr lang="en-GB" sz="3200" dirty="0">
              <a:solidFill>
                <a:srgbClr val="1C1C1C"/>
              </a:solidFill>
              <a:latin typeface="Twinkl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0951" y="3002243"/>
            <a:ext cx="1471958" cy="81080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92346" y="3526687"/>
            <a:ext cx="2383743" cy="853514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 flipH="1">
            <a:off x="790951" y="4380203"/>
            <a:ext cx="228513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GB" sz="3200" dirty="0">
                <a:solidFill>
                  <a:srgbClr val="1C1C1C"/>
                </a:solidFill>
                <a:latin typeface="Twinkl" pitchFamily="2" charset="0"/>
              </a:rPr>
              <a:t>brush</a:t>
            </a:r>
            <a:endParaRPr lang="en-GB" sz="3200" dirty="0">
              <a:solidFill>
                <a:srgbClr val="1C1C1C"/>
              </a:solidFill>
              <a:latin typeface="Twinkl" pitchFamily="2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4509120"/>
            <a:ext cx="3336312" cy="1749770"/>
          </a:xfrm>
          <a:prstGeom prst="rect">
            <a:avLst/>
          </a:prstGeom>
        </p:spPr>
      </p:pic>
      <p:pic>
        <p:nvPicPr>
          <p:cNvPr id="9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9"/>
          <a:stretch>
            <a:fillRect/>
          </a:stretch>
        </p:blipFill>
        <p:spPr>
          <a:xfrm>
            <a:off x="5892800" y="32258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6104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248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960</TotalTime>
  <Words>61</Words>
  <Application>Microsoft Office PowerPoint</Application>
  <PresentationFormat>Widescreen</PresentationFormat>
  <Paragraphs>11</Paragraphs>
  <Slides>5</Slides>
  <Notes>0</Notes>
  <HiddenSlides>0</HiddenSlides>
  <MMClips>2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Comic Sans MS</vt:lpstr>
      <vt:lpstr>Twinkl</vt:lpstr>
      <vt:lpstr>Office Theme</vt:lpstr>
      <vt:lpstr>PowerPoint Presentation</vt:lpstr>
      <vt:lpstr>       This week we continued to learn to read adjacent consonants and met the new tricky words were, there, little and one.                        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Zoe Steinberg</dc:creator>
  <cp:lastModifiedBy>Zoe Steinberg</cp:lastModifiedBy>
  <cp:revision>87</cp:revision>
  <dcterms:created xsi:type="dcterms:W3CDTF">2022-09-19T14:40:49Z</dcterms:created>
  <dcterms:modified xsi:type="dcterms:W3CDTF">2023-05-04T08:56:45Z</dcterms:modified>
</cp:coreProperties>
</file>