
<file path=[Content_Types].xml><?xml version="1.0" encoding="utf-8"?>
<Types xmlns="http://schemas.openxmlformats.org/package/2006/content-types">
  <Default Extension="png" ContentType="image/png"/>
  <Default Extension="m4a" ContentType="audio/mp4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7" r:id="rId4"/>
    <p:sldId id="268" r:id="rId5"/>
    <p:sldId id="264" r:id="rId6"/>
    <p:sldId id="270" r:id="rId7"/>
    <p:sldId id="271" r:id="rId8"/>
    <p:sldId id="278" r:id="rId9"/>
    <p:sldId id="280" r:id="rId10"/>
    <p:sldId id="28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590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110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656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 bwMode="auto">
          <a:xfrm>
            <a:off x="609601" y="438150"/>
            <a:ext cx="10960100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/>
              <a:t> 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609598" y="478895"/>
            <a:ext cx="10960100" cy="994306"/>
          </a:xfrm>
        </p:spPr>
        <p:txBody>
          <a:bodyPr>
            <a:noAutofit/>
          </a:bodyPr>
          <a:lstStyle>
            <a:lvl1pPr>
              <a:defRPr>
                <a:latin typeface="Twinkl SemiBold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20039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3">
            <a:extLst>
              <a:ext uri="{FF2B5EF4-FFF2-40B4-BE49-F238E27FC236}">
                <a16:creationId xmlns:a16="http://schemas.microsoft.com/office/drawing/2014/main" id="{9CAB72E8-54FC-49FF-AA2C-61FC402D75D9}"/>
              </a:ext>
            </a:extLst>
          </p:cNvPr>
          <p:cNvSpPr/>
          <p:nvPr/>
        </p:nvSpPr>
        <p:spPr bwMode="auto">
          <a:xfrm>
            <a:off x="609601" y="438150"/>
            <a:ext cx="10960100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/>
              <a:t> 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609598" y="478895"/>
            <a:ext cx="10960100" cy="994306"/>
          </a:xfrm>
        </p:spPr>
        <p:txBody>
          <a:bodyPr>
            <a:noAutofit/>
          </a:bodyPr>
          <a:lstStyle>
            <a:lvl1pPr>
              <a:defRPr>
                <a:latin typeface="Twinkl SemiBold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3217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058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333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59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009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010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357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463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617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CF29A-81F8-4A41-8657-3AD5D9D67086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349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if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4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Phonic sounds taught this week</a:t>
            </a:r>
            <a:endParaRPr lang="en-GB" sz="3200" b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r>
              <a:rPr lang="en-US" sz="3200" b="1" dirty="0" err="1" smtClean="0">
                <a:solidFill>
                  <a:schemeClr val="accent2"/>
                </a:solidFill>
                <a:latin typeface="Comic Sans MS" panose="030F0702030302020204" pitchFamily="66" charset="0"/>
              </a:rPr>
              <a:t>ff</a:t>
            </a:r>
            <a:r>
              <a:rPr lang="en-US" sz="32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Comic Sans MS" panose="030F0702030302020204" pitchFamily="66" charset="0"/>
              </a:rPr>
              <a:t>ll</a:t>
            </a:r>
            <a:r>
              <a:rPr lang="en-US" sz="32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  <a:latin typeface="Comic Sans MS" panose="030F0702030302020204" pitchFamily="66" charset="0"/>
              </a:rPr>
              <a:t>ss</a:t>
            </a:r>
            <a:r>
              <a:rPr lang="en-US" sz="32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 s saying /z/</a:t>
            </a:r>
            <a:endParaRPr lang="en-GB" sz="3200" b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26" name="Picture 2" descr="Twinkl Phonics - DfE Validated Scheme - Primary Resour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5175" y="1606116"/>
            <a:ext cx="4953000" cy="2085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90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75491"/>
            <a:ext cx="10960100" cy="5972378"/>
          </a:xfrm>
        </p:spPr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Can you read these tricky words?</a:t>
            </a:r>
            <a:br>
              <a:rPr lang="en-US" dirty="0" smtClean="0">
                <a:latin typeface="Comic Sans MS" panose="030F0702030302020204" pitchFamily="66" charset="0"/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latin typeface="Comic Sans MS" panose="030F0702030302020204" pitchFamily="66" charset="0"/>
              </a:rPr>
              <a:t>I   no  go  to   the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CEC4C4F-A68B-4305-A68B-DED2D7A3A3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60874" y="1594312"/>
            <a:ext cx="1800870" cy="455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750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818" y="1191491"/>
            <a:ext cx="10383981" cy="526474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We have reached the end of learning all the level 2 sounds and are excited to begin </a:t>
            </a:r>
            <a:r>
              <a:rPr lang="en-US" smtClean="0">
                <a:solidFill>
                  <a:srgbClr val="00B0F0"/>
                </a:solidFill>
                <a:latin typeface="Comic Sans MS" panose="030F0702030302020204" pitchFamily="66" charset="0"/>
              </a:rPr>
              <a:t>level </a:t>
            </a:r>
            <a:r>
              <a:rPr lang="en-US" smtClean="0">
                <a:solidFill>
                  <a:srgbClr val="00B0F0"/>
                </a:solidFill>
                <a:latin typeface="Comic Sans MS" panose="030F0702030302020204" pitchFamily="66" charset="0"/>
              </a:rPr>
              <a:t>3! </a:t>
            </a: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We will continue revising all the sounds learnt so far.</a:t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n-US" dirty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B8373A3-7816-425E-880E-224E8276FC4C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45" t="25555" r="28787" b="27917"/>
          <a:stretch/>
        </p:blipFill>
        <p:spPr>
          <a:xfrm>
            <a:off x="4969913" y="2733964"/>
            <a:ext cx="2530013" cy="3177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99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3185961" y="1684421"/>
            <a:ext cx="5296661" cy="554169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55579" y="1107525"/>
            <a:ext cx="76899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At the end of some words, the f sound is written as:</a:t>
            </a:r>
          </a:p>
        </p:txBody>
      </p:sp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892800" y="32258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4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0727" y="646546"/>
            <a:ext cx="584681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4400" dirty="0">
                <a:solidFill>
                  <a:prstClr val="black"/>
                </a:solidFill>
                <a:latin typeface="Comic Sans MS" panose="030F0702030302020204" pitchFamily="66" charset="0"/>
                <a:ea typeface="+mj-ea"/>
                <a:cs typeface="+mj-cs"/>
              </a:rPr>
              <a:t>Action</a:t>
            </a:r>
            <a:endParaRPr lang="en-GB" dirty="0"/>
          </a:p>
        </p:txBody>
      </p:sp>
      <p:sp>
        <p:nvSpPr>
          <p:cNvPr id="5" name="Rectangle: Rounded Corners 14">
            <a:extLst>
              <a:ext uri="{FF2B5EF4-FFF2-40B4-BE49-F238E27FC236}">
                <a16:creationId xmlns:a16="http://schemas.microsoft.com/office/drawing/2014/main" id="{09A5B2B0-C335-4AE7-9CAD-B03432A68BE7}"/>
              </a:ext>
            </a:extLst>
          </p:cNvPr>
          <p:cNvSpPr/>
          <p:nvPr/>
        </p:nvSpPr>
        <p:spPr>
          <a:xfrm>
            <a:off x="818526" y="1473199"/>
            <a:ext cx="7516473" cy="833903"/>
          </a:xfrm>
          <a:prstGeom prst="roundRect">
            <a:avLst>
              <a:gd name="adj" fmla="val 12790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Turn the light switch off.</a:t>
            </a:r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EC4C4F-A68B-4305-A68B-DED2D7A3A3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10254" y="2224880"/>
            <a:ext cx="1551489" cy="3922988"/>
          </a:xfrm>
          <a:prstGeom prst="rect">
            <a:avLst/>
          </a:prstGeom>
        </p:spPr>
      </p:pic>
      <p:sp>
        <p:nvSpPr>
          <p:cNvPr id="8" name="Speech Bubble">
            <a:extLst>
              <a:ext uri="{FF2B5EF4-FFF2-40B4-BE49-F238E27FC236}">
                <a16:creationId xmlns:a16="http://schemas.microsoft.com/office/drawing/2014/main" id="{B63F4234-E68A-49FB-8C5E-F0F4DC9430E7}"/>
              </a:ext>
            </a:extLst>
          </p:cNvPr>
          <p:cNvSpPr/>
          <p:nvPr/>
        </p:nvSpPr>
        <p:spPr>
          <a:xfrm>
            <a:off x="6192787" y="3431980"/>
            <a:ext cx="2509963" cy="1022247"/>
          </a:xfrm>
          <a:prstGeom prst="wedgeRoundRectCallout">
            <a:avLst>
              <a:gd name="adj1" fmla="val 71299"/>
              <a:gd name="adj2" fmla="val -51115"/>
              <a:gd name="adj3" fmla="val 16667"/>
            </a:avLst>
          </a:prstGeom>
          <a:solidFill>
            <a:schemeClr val="bg1"/>
          </a:solidFill>
          <a:ln w="28575">
            <a:solidFill>
              <a:srgbClr val="F08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Say </a:t>
            </a:r>
            <a:r>
              <a:rPr lang="en-GB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‘</a:t>
            </a:r>
            <a:r>
              <a:rPr lang="en-GB" sz="32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ff</a:t>
            </a:r>
            <a:r>
              <a:rPr lang="en-GB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, </a:t>
            </a:r>
            <a:r>
              <a:rPr lang="en-GB" sz="32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ff</a:t>
            </a:r>
            <a:r>
              <a:rPr lang="en-GB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, </a:t>
            </a:r>
            <a:r>
              <a:rPr lang="en-GB" sz="32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ff</a:t>
            </a:r>
            <a:r>
              <a:rPr lang="en-GB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’.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7" name="Imagen 9" descr="Una caricatura de una persona&#10;&#10;Descripción generada automáticamente con confianza media">
            <a:extLst>
              <a:ext uri="{FF2B5EF4-FFF2-40B4-BE49-F238E27FC236}">
                <a16:creationId xmlns:a16="http://schemas.microsoft.com/office/drawing/2014/main" id="{0AD84AD3-C85F-3FB1-68FE-91A4ABC070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95005" y="3135064"/>
            <a:ext cx="1873433" cy="227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221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7101" y="81147"/>
            <a:ext cx="6822015" cy="8004742"/>
          </a:xfrm>
          <a:prstGeom prst="rect">
            <a:avLst/>
          </a:prstGeom>
        </p:spPr>
      </p:pic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892800" y="32258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842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0727" y="646546"/>
            <a:ext cx="584681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Action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: Rounded Corners 14">
            <a:extLst>
              <a:ext uri="{FF2B5EF4-FFF2-40B4-BE49-F238E27FC236}">
                <a16:creationId xmlns:a16="http://schemas.microsoft.com/office/drawing/2014/main" id="{09A5B2B0-C335-4AE7-9CAD-B03432A68BE7}"/>
              </a:ext>
            </a:extLst>
          </p:cNvPr>
          <p:cNvSpPr/>
          <p:nvPr/>
        </p:nvSpPr>
        <p:spPr>
          <a:xfrm>
            <a:off x="818526" y="1473199"/>
            <a:ext cx="7516473" cy="833903"/>
          </a:xfrm>
          <a:prstGeom prst="roundRect">
            <a:avLst>
              <a:gd name="adj" fmla="val 12790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Ring the bell.</a:t>
            </a:r>
            <a:endParaRPr lang="en-US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EC4C4F-A68B-4305-A68B-DED2D7A3A3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10254" y="2224880"/>
            <a:ext cx="1551489" cy="3922988"/>
          </a:xfrm>
          <a:prstGeom prst="rect">
            <a:avLst/>
          </a:prstGeom>
        </p:spPr>
      </p:pic>
      <p:sp>
        <p:nvSpPr>
          <p:cNvPr id="8" name="Speech Bubble">
            <a:extLst>
              <a:ext uri="{FF2B5EF4-FFF2-40B4-BE49-F238E27FC236}">
                <a16:creationId xmlns:a16="http://schemas.microsoft.com/office/drawing/2014/main" id="{B63F4234-E68A-49FB-8C5E-F0F4DC9430E7}"/>
              </a:ext>
            </a:extLst>
          </p:cNvPr>
          <p:cNvSpPr/>
          <p:nvPr/>
        </p:nvSpPr>
        <p:spPr>
          <a:xfrm>
            <a:off x="6192787" y="3431980"/>
            <a:ext cx="2509963" cy="1022247"/>
          </a:xfrm>
          <a:prstGeom prst="wedgeRoundRectCallout">
            <a:avLst>
              <a:gd name="adj1" fmla="val 71299"/>
              <a:gd name="adj2" fmla="val -51115"/>
              <a:gd name="adj3" fmla="val 16667"/>
            </a:avLst>
          </a:prstGeom>
          <a:solidFill>
            <a:schemeClr val="bg1"/>
          </a:solidFill>
          <a:ln w="28575">
            <a:solidFill>
              <a:srgbClr val="F08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Say </a:t>
            </a:r>
            <a:r>
              <a:rPr lang="en-GB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‘ll, </a:t>
            </a:r>
            <a:r>
              <a:rPr lang="en-GB" sz="32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ll</a:t>
            </a:r>
            <a:r>
              <a:rPr lang="en-GB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, </a:t>
            </a:r>
            <a:r>
              <a:rPr lang="en-GB" sz="32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ll</a:t>
            </a:r>
            <a:r>
              <a:rPr lang="en-GB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’.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Picture 8" descr="A picture containing text, light&#10;&#10;Description automatically generated">
            <a:extLst>
              <a:ext uri="{FF2B5EF4-FFF2-40B4-BE49-F238E27FC236}">
                <a16:creationId xmlns:a16="http://schemas.microsoft.com/office/drawing/2014/main" id="{5F0E1BE4-B42F-221B-BEC6-89B600E8249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115" y="3039219"/>
            <a:ext cx="3043280" cy="3108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57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3092" y="634631"/>
            <a:ext cx="6919560" cy="6383065"/>
          </a:xfrm>
          <a:prstGeom prst="rect">
            <a:avLst/>
          </a:prstGeom>
        </p:spPr>
      </p:pic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892800" y="32258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342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5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248;p8"/>
          <p:cNvSpPr txBox="1"/>
          <p:nvPr/>
        </p:nvSpPr>
        <p:spPr>
          <a:xfrm>
            <a:off x="831273" y="687329"/>
            <a:ext cx="4276435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0" i="0" u="none" strike="noStrike" dirty="0">
                <a:solidFill>
                  <a:srgbClr val="1C1C1C"/>
                </a:solidFill>
                <a:latin typeface="Comic Sans MS" panose="030F0702030302020204" pitchFamily="66" charset="0"/>
                <a:sym typeface="Arial"/>
              </a:rPr>
              <a:t>At the end of some words, the letter </a:t>
            </a:r>
            <a:r>
              <a:rPr lang="en-GB" sz="2400" b="1" i="0" u="none" strike="noStrike" dirty="0">
                <a:solidFill>
                  <a:srgbClr val="1C1C1C"/>
                </a:solidFill>
                <a:latin typeface="Comic Sans MS" panose="030F0702030302020204" pitchFamily="66" charset="0"/>
                <a:sym typeface="Arial"/>
              </a:rPr>
              <a:t>s</a:t>
            </a:r>
            <a:r>
              <a:rPr lang="en-GB" sz="2400" b="0" i="0" u="none" strike="noStrike" dirty="0">
                <a:solidFill>
                  <a:srgbClr val="1C1C1C"/>
                </a:solidFill>
                <a:latin typeface="Comic Sans MS" panose="030F0702030302020204" pitchFamily="66" charset="0"/>
                <a:sym typeface="Arial"/>
              </a:rPr>
              <a:t> makes the /z/ sound.</a:t>
            </a:r>
            <a:endParaRPr sz="2400" dirty="0">
              <a:solidFill>
                <a:schemeClr val="dk1"/>
              </a:solidFill>
              <a:latin typeface="Comic Sans MS" panose="030F0702030302020204" pitchFamily="66" charset="0"/>
              <a:sym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90837" y="2262909"/>
            <a:ext cx="1514764" cy="607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000000"/>
              </a:buClr>
            </a:pPr>
            <a:r>
              <a:rPr lang="en-GB" sz="12500" kern="0" dirty="0" smtClean="0">
                <a:solidFill>
                  <a:srgbClr val="1C1C1C"/>
                </a:solidFill>
                <a:latin typeface="Comic Sans MS" panose="030F0702030302020204" pitchFamily="66" charset="0"/>
                <a:cs typeface="Arial"/>
                <a:sym typeface="Arial"/>
              </a:rPr>
              <a:t>i</a:t>
            </a:r>
            <a:r>
              <a:rPr lang="en-GB" sz="12500" kern="0" dirty="0" smtClean="0">
                <a:solidFill>
                  <a:srgbClr val="FF40FF"/>
                </a:solidFill>
                <a:latin typeface="Comic Sans MS" panose="030F0702030302020204" pitchFamily="66" charset="0"/>
                <a:cs typeface="Arial"/>
                <a:sym typeface="Arial"/>
              </a:rPr>
              <a:t>s</a:t>
            </a:r>
          </a:p>
          <a:p>
            <a:pPr lvl="0">
              <a:buClr>
                <a:srgbClr val="000000"/>
              </a:buClr>
            </a:pPr>
            <a:endParaRPr lang="en-GB" sz="12500" kern="0" dirty="0" smtClean="0">
              <a:solidFill>
                <a:srgbClr val="FF40FF"/>
              </a:solidFill>
              <a:latin typeface="Comic Sans MS" panose="030F0702030302020204" pitchFamily="66" charset="0"/>
              <a:cs typeface="Arial"/>
              <a:sym typeface="Arial"/>
            </a:endParaRPr>
          </a:p>
          <a:p>
            <a:pPr lvl="0">
              <a:buClr>
                <a:srgbClr val="000000"/>
              </a:buClr>
            </a:pPr>
            <a:endParaRPr lang="en-GB" sz="12500" kern="0" dirty="0" smtClean="0">
              <a:latin typeface="Comic Sans MS" panose="030F0702030302020204" pitchFamily="66" charset="0"/>
              <a:cs typeface="Arial"/>
              <a:sym typeface="Arial"/>
            </a:endParaRPr>
          </a:p>
          <a:p>
            <a:pPr lvl="0">
              <a:buClr>
                <a:srgbClr val="000000"/>
              </a:buClr>
            </a:pPr>
            <a:endParaRPr lang="en-GB" sz="1400" kern="0" dirty="0">
              <a:solidFill>
                <a:srgbClr val="FF40FF"/>
              </a:solidFill>
              <a:latin typeface="Comic Sans MS" panose="030F0702030302020204" pitchFamily="66" charset="0"/>
              <a:cs typeface="Arial"/>
              <a:sym typeface="Arial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8559" y="2262909"/>
            <a:ext cx="5732554" cy="1771111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 rot="10800000" flipV="1">
            <a:off x="6420012" y="4348360"/>
            <a:ext cx="40265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000000"/>
              </a:buClr>
            </a:pPr>
            <a:r>
              <a:rPr lang="en-US" sz="2400" kern="0" dirty="0">
                <a:solidFill>
                  <a:srgbClr val="1C1C1C"/>
                </a:solidFill>
                <a:latin typeface="Comic Sans MS" panose="030F0702030302020204" pitchFamily="66" charset="0"/>
                <a:cs typeface="Arial"/>
                <a:sym typeface="Arial"/>
              </a:rPr>
              <a:t>It can also be found at the end of some other words, such as his, has, is, as</a:t>
            </a:r>
            <a:r>
              <a:rPr lang="en-US" sz="2400" kern="0" dirty="0">
                <a:solidFill>
                  <a:srgbClr val="1C1C1C"/>
                </a:solidFill>
                <a:latin typeface="Twinkl" panose="02000000000000000000" pitchFamily="2" charset="0"/>
                <a:cs typeface="Arial"/>
                <a:sym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2159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See if you can read these captions.</a:t>
            </a:r>
            <a:br>
              <a:rPr lang="en-US" dirty="0" smtClean="0">
                <a:latin typeface="Comic Sans MS" panose="030F0702030302020204" pitchFamily="66" charset="0"/>
              </a:rPr>
            </a:br>
            <a:r>
              <a:rPr lang="en-US" dirty="0" smtClean="0">
                <a:latin typeface="Comic Sans MS" panose="030F0702030302020204" pitchFamily="66" charset="0"/>
              </a:rPr>
              <a:t>Don’t let the tricky words trick you!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18327" y="2724727"/>
            <a:ext cx="836814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The</a:t>
            </a:r>
            <a:r>
              <a:rPr lang="en-GB" sz="4800" dirty="0">
                <a:latin typeface="Comic Sans MS" panose="030F0702030302020204" pitchFamily="66" charset="0"/>
              </a:rPr>
              <a:t> bell fell in </a:t>
            </a:r>
            <a:r>
              <a:rPr lang="en-GB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the</a:t>
            </a:r>
            <a:r>
              <a:rPr lang="en-GB" sz="4800" dirty="0">
                <a:latin typeface="Comic Sans MS" panose="030F0702030302020204" pitchFamily="66" charset="0"/>
              </a:rPr>
              <a:t> bin</a:t>
            </a:r>
            <a:r>
              <a:rPr lang="en-GB" sz="4800" dirty="0" smtClean="0">
                <a:latin typeface="Comic Sans MS" panose="030F0702030302020204" pitchFamily="66" charset="0"/>
              </a:rPr>
              <a:t>.</a:t>
            </a:r>
          </a:p>
          <a:p>
            <a:endParaRPr lang="en-US" sz="4800" dirty="0" smtClean="0">
              <a:latin typeface="Comic Sans MS" panose="030F0702030302020204" pitchFamily="66" charset="0"/>
            </a:endParaRPr>
          </a:p>
          <a:p>
            <a:r>
              <a:rPr lang="es-ES" sz="4800" dirty="0">
                <a:latin typeface="Comic Sans MS" panose="030F0702030302020204" pitchFamily="66" charset="0"/>
              </a:rPr>
              <a:t>Sam and Ben </a:t>
            </a:r>
            <a:r>
              <a:rPr lang="es-ES" sz="4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go</a:t>
            </a:r>
            <a:r>
              <a:rPr lang="es-ES" sz="4800" dirty="0">
                <a:latin typeface="Comic Sans MS" panose="030F0702030302020204" pitchFamily="66" charset="0"/>
              </a:rPr>
              <a:t> </a:t>
            </a:r>
            <a:r>
              <a:rPr lang="es-ES" sz="4800" dirty="0" err="1">
                <a:latin typeface="Comic Sans MS" panose="030F0702030302020204" pitchFamily="66" charset="0"/>
              </a:rPr>
              <a:t>huff</a:t>
            </a:r>
            <a:r>
              <a:rPr lang="es-ES" sz="4800" dirty="0">
                <a:latin typeface="Comic Sans MS" panose="030F0702030302020204" pitchFamily="66" charset="0"/>
              </a:rPr>
              <a:t> and </a:t>
            </a:r>
            <a:r>
              <a:rPr lang="es-ES" sz="4800" dirty="0" err="1">
                <a:latin typeface="Comic Sans MS" panose="030F0702030302020204" pitchFamily="66" charset="0"/>
              </a:rPr>
              <a:t>puff</a:t>
            </a:r>
            <a:r>
              <a:rPr lang="es-ES" sz="4800" dirty="0">
                <a:latin typeface="Comic Sans MS" panose="030F0702030302020204" pitchFamily="66" charset="0"/>
              </a:rPr>
              <a:t>.</a:t>
            </a:r>
            <a:endParaRPr lang="en-GB" sz="4800" spc="-30" dirty="0">
              <a:latin typeface="Comic Sans MS" panose="030F0702030302020204" pitchFamily="66" charset="0"/>
            </a:endParaRPr>
          </a:p>
          <a:p>
            <a:endParaRPr lang="en-US" sz="4800" dirty="0">
              <a:latin typeface="Comic Sans MS" panose="030F0702030302020204" pitchFamily="66" charset="0"/>
            </a:endParaRPr>
          </a:p>
          <a:p>
            <a:endParaRPr lang="en-GB" sz="4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84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126</Words>
  <Application>Microsoft Office PowerPoint</Application>
  <PresentationFormat>Widescreen</PresentationFormat>
  <Paragraphs>19</Paragraphs>
  <Slides>10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Comic Sans MS</vt:lpstr>
      <vt:lpstr>Twinkl</vt:lpstr>
      <vt:lpstr>Twinkl SemiBold</vt:lpstr>
      <vt:lpstr>Office Theme</vt:lpstr>
      <vt:lpstr>PowerPoint Presentation</vt:lpstr>
      <vt:lpstr>       We have reached the end of learning all the level 2 sounds and are excited to begin level 3! We will continue revising all the sounds learnt so far.      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See if you can read these captions. Don’t let the tricky words trick you!</vt:lpstr>
      <vt:lpstr>Can you read these tricky words?    I   no  go  to   the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Zoe Steinberg</dc:creator>
  <cp:lastModifiedBy>Zoe Steinberg</cp:lastModifiedBy>
  <cp:revision>40</cp:revision>
  <dcterms:created xsi:type="dcterms:W3CDTF">2022-09-19T14:40:49Z</dcterms:created>
  <dcterms:modified xsi:type="dcterms:W3CDTF">2024-11-20T09:42:33Z</dcterms:modified>
</cp:coreProperties>
</file>