
<file path=[Content_Types].xml><?xml version="1.0" encoding="utf-8"?>
<Types xmlns="http://schemas.openxmlformats.org/package/2006/content-types">
  <Default Extension="png" ContentType="image/png"/>
  <Default Extension="m4a" ContentType="audio/mp4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9" r:id="rId4"/>
    <p:sldId id="280" r:id="rId5"/>
    <p:sldId id="265" r:id="rId6"/>
    <p:sldId id="260" r:id="rId7"/>
    <p:sldId id="266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38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CF29A-81F8-4A41-8657-3AD5D9D67086}" type="datetimeFigureOut">
              <a:rPr lang="en-GB" smtClean="0"/>
              <a:t>20/04/2023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07098-7AAC-4873-8BC6-2DCFD55B67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65909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CF29A-81F8-4A41-8657-3AD5D9D67086}" type="datetimeFigureOut">
              <a:rPr lang="en-GB" smtClean="0"/>
              <a:t>20/04/2023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07098-7AAC-4873-8BC6-2DCFD55B67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60586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CF29A-81F8-4A41-8657-3AD5D9D67086}" type="datetimeFigureOut">
              <a:rPr lang="en-GB" smtClean="0"/>
              <a:t>20/04/2023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07098-7AAC-4873-8BC6-2DCFD55B67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73334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CF29A-81F8-4A41-8657-3AD5D9D67086}" type="datetimeFigureOut">
              <a:rPr lang="en-GB" smtClean="0"/>
              <a:t>20/04/2023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07098-7AAC-4873-8BC6-2DCFD55B67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85924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CF29A-81F8-4A41-8657-3AD5D9D67086}" type="datetimeFigureOut">
              <a:rPr lang="en-GB" smtClean="0"/>
              <a:t>20/04/2023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07098-7AAC-4873-8BC6-2DCFD55B67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80090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CF29A-81F8-4A41-8657-3AD5D9D67086}" type="datetimeFigureOut">
              <a:rPr lang="en-GB" smtClean="0"/>
              <a:t>20/04/2023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07098-7AAC-4873-8BC6-2DCFD55B67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10100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CF29A-81F8-4A41-8657-3AD5D9D67086}" type="datetimeFigureOut">
              <a:rPr lang="en-GB" smtClean="0"/>
              <a:t>20/04/2023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07098-7AAC-4873-8BC6-2DCFD55B67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63576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CF29A-81F8-4A41-8657-3AD5D9D67086}" type="datetimeFigureOut">
              <a:rPr lang="en-GB" smtClean="0"/>
              <a:t>20/04/2023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07098-7AAC-4873-8BC6-2DCFD55B67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7463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CF29A-81F8-4A41-8657-3AD5D9D67086}" type="datetimeFigureOut">
              <a:rPr lang="en-GB" smtClean="0"/>
              <a:t>20/04/2023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07098-7AAC-4873-8BC6-2DCFD55B67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86177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CF29A-81F8-4A41-8657-3AD5D9D67086}" type="datetimeFigureOut">
              <a:rPr lang="en-GB" smtClean="0"/>
              <a:t>20/04/2023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07098-7AAC-4873-8BC6-2DCFD55B67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21103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CF29A-81F8-4A41-8657-3AD5D9D67086}" type="datetimeFigureOut">
              <a:rPr lang="en-GB" smtClean="0"/>
              <a:t>20/04/2023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07098-7AAC-4873-8BC6-2DCFD55B67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96564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 bwMode="auto">
          <a:xfrm>
            <a:off x="609601" y="438150"/>
            <a:ext cx="10960100" cy="5957888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50" dirty="0"/>
              <a:t> 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609598" y="478895"/>
            <a:ext cx="10960100" cy="994306"/>
          </a:xfrm>
        </p:spPr>
        <p:txBody>
          <a:bodyPr>
            <a:noAutofit/>
          </a:bodyPr>
          <a:lstStyle>
            <a:lvl1pPr>
              <a:defRPr>
                <a:latin typeface="Twinkl SemiBold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620039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CCF29A-81F8-4A41-8657-3AD5D9D67086}" type="datetimeFigureOut">
              <a:rPr lang="en-GB" smtClean="0"/>
              <a:t>20/04/2023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507098-7AAC-4873-8BC6-2DCFD55B67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63493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445164"/>
            <a:ext cx="9144000" cy="2844799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This week we learnt: to read words with adjacent consonants.</a:t>
            </a:r>
          </a:p>
          <a:p>
            <a:endParaRPr lang="en-US" sz="3200" b="1" dirty="0" smtClean="0">
              <a:solidFill>
                <a:schemeClr val="accent2"/>
              </a:solidFill>
              <a:latin typeface="Comic Sans MS" panose="030F0702030302020204" pitchFamily="66" charset="0"/>
            </a:endParaRPr>
          </a:p>
          <a:p>
            <a:endParaRPr lang="en-GB" sz="3200" b="1" dirty="0">
              <a:solidFill>
                <a:schemeClr val="accent2"/>
              </a:solidFill>
              <a:latin typeface="Comic Sans MS" panose="030F0702030302020204" pitchFamily="66" charset="0"/>
            </a:endParaRPr>
          </a:p>
        </p:txBody>
      </p:sp>
      <p:pic>
        <p:nvPicPr>
          <p:cNvPr id="1026" name="Picture 2" descr="Twinkl Phonics - DfE Validated Scheme - Primary Resourc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5175" y="1606116"/>
            <a:ext cx="4953000" cy="2085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901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818" y="535709"/>
            <a:ext cx="10383981" cy="2549235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0B0F0"/>
                </a:solidFill>
                <a:latin typeface="Comic Sans MS" panose="030F0702030302020204" pitchFamily="66" charset="0"/>
              </a:rPr>
              <a:t/>
            </a:r>
            <a:br>
              <a:rPr lang="en-US" dirty="0" smtClean="0">
                <a:solidFill>
                  <a:srgbClr val="00B0F0"/>
                </a:solidFill>
                <a:latin typeface="Comic Sans MS" panose="030F0702030302020204" pitchFamily="66" charset="0"/>
              </a:rPr>
            </a:br>
            <a:r>
              <a:rPr lang="en-US" dirty="0" smtClean="0">
                <a:solidFill>
                  <a:srgbClr val="00B0F0"/>
                </a:solidFill>
                <a:latin typeface="Comic Sans MS" panose="030F0702030302020204" pitchFamily="66" charset="0"/>
              </a:rPr>
              <a:t/>
            </a:r>
            <a:br>
              <a:rPr lang="en-US" dirty="0" smtClean="0">
                <a:solidFill>
                  <a:srgbClr val="00B0F0"/>
                </a:solidFill>
                <a:latin typeface="Comic Sans MS" panose="030F0702030302020204" pitchFamily="66" charset="0"/>
              </a:rPr>
            </a:br>
            <a:r>
              <a:rPr lang="en-US" dirty="0" smtClean="0">
                <a:solidFill>
                  <a:srgbClr val="00B0F0"/>
                </a:solidFill>
                <a:latin typeface="Comic Sans MS" panose="030F0702030302020204" pitchFamily="66" charset="0"/>
              </a:rPr>
              <a:t/>
            </a:r>
            <a:br>
              <a:rPr lang="en-US" dirty="0" smtClean="0">
                <a:solidFill>
                  <a:srgbClr val="00B0F0"/>
                </a:solidFill>
                <a:latin typeface="Comic Sans MS" panose="030F0702030302020204" pitchFamily="66" charset="0"/>
              </a:rPr>
            </a:br>
            <a:r>
              <a:rPr lang="en-US" dirty="0" smtClean="0">
                <a:solidFill>
                  <a:srgbClr val="00B0F0"/>
                </a:solidFill>
                <a:latin typeface="Comic Sans MS" panose="030F0702030302020204" pitchFamily="66" charset="0"/>
              </a:rPr>
              <a:t/>
            </a:r>
            <a:br>
              <a:rPr lang="en-US" dirty="0" smtClean="0">
                <a:solidFill>
                  <a:srgbClr val="00B0F0"/>
                </a:solidFill>
                <a:latin typeface="Comic Sans MS" panose="030F0702030302020204" pitchFamily="66" charset="0"/>
              </a:rPr>
            </a:br>
            <a:r>
              <a:rPr lang="en-US" dirty="0" smtClean="0">
                <a:solidFill>
                  <a:srgbClr val="00B0F0"/>
                </a:solidFill>
                <a:latin typeface="Comic Sans MS" panose="030F0702030302020204" pitchFamily="66" charset="0"/>
              </a:rPr>
              <a:t/>
            </a:r>
            <a:br>
              <a:rPr lang="en-US" dirty="0" smtClean="0">
                <a:solidFill>
                  <a:srgbClr val="00B0F0"/>
                </a:solidFill>
                <a:latin typeface="Comic Sans MS" panose="030F0702030302020204" pitchFamily="66" charset="0"/>
              </a:rPr>
            </a:br>
            <a:r>
              <a:rPr lang="en-US" dirty="0" smtClean="0">
                <a:solidFill>
                  <a:srgbClr val="00B0F0"/>
                </a:solidFill>
                <a:latin typeface="Comic Sans MS" panose="030F0702030302020204" pitchFamily="66" charset="0"/>
              </a:rPr>
              <a:t/>
            </a:r>
            <a:br>
              <a:rPr lang="en-US" dirty="0" smtClean="0">
                <a:solidFill>
                  <a:srgbClr val="00B0F0"/>
                </a:solidFill>
                <a:latin typeface="Comic Sans MS" panose="030F0702030302020204" pitchFamily="66" charset="0"/>
              </a:rPr>
            </a:br>
            <a:r>
              <a:rPr lang="en-US" dirty="0">
                <a:solidFill>
                  <a:srgbClr val="00B0F0"/>
                </a:solidFill>
                <a:latin typeface="Comic Sans MS" panose="030F0702030302020204" pitchFamily="66" charset="0"/>
              </a:rPr>
              <a:t/>
            </a:r>
            <a:br>
              <a:rPr lang="en-US" dirty="0">
                <a:solidFill>
                  <a:srgbClr val="00B0F0"/>
                </a:solidFill>
                <a:latin typeface="Comic Sans MS" panose="030F0702030302020204" pitchFamily="66" charset="0"/>
              </a:rPr>
            </a:br>
            <a:r>
              <a:rPr lang="en-US" dirty="0" smtClean="0">
                <a:solidFill>
                  <a:srgbClr val="00B0F0"/>
                </a:solidFill>
                <a:latin typeface="Comic Sans MS" panose="030F0702030302020204" pitchFamily="66" charset="0"/>
              </a:rPr>
              <a:t>This week the boys were excited to begin level 4! We learnt how to read adjacent consonants and met the new tricky words </a:t>
            </a:r>
            <a:r>
              <a:rPr lang="en-US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said</a:t>
            </a:r>
            <a:r>
              <a:rPr lang="en-US" dirty="0" smtClean="0">
                <a:solidFill>
                  <a:srgbClr val="00B0F0"/>
                </a:solidFill>
                <a:latin typeface="Comic Sans MS" panose="030F0702030302020204" pitchFamily="66" charset="0"/>
              </a:rPr>
              <a:t> and </a:t>
            </a:r>
            <a:r>
              <a:rPr lang="en-US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so.</a:t>
            </a:r>
            <a:r>
              <a:rPr lang="en-US" dirty="0" smtClean="0">
                <a:solidFill>
                  <a:srgbClr val="00B0F0"/>
                </a:solidFill>
                <a:latin typeface="Comic Sans MS" panose="030F0702030302020204" pitchFamily="66" charset="0"/>
              </a:rPr>
              <a:t> </a:t>
            </a:r>
            <a:br>
              <a:rPr lang="en-US" dirty="0" smtClean="0">
                <a:solidFill>
                  <a:srgbClr val="00B0F0"/>
                </a:solidFill>
                <a:latin typeface="Comic Sans MS" panose="030F0702030302020204" pitchFamily="66" charset="0"/>
              </a:rPr>
            </a:br>
            <a:r>
              <a:rPr lang="en-US" dirty="0" smtClean="0">
                <a:solidFill>
                  <a:srgbClr val="00B0F0"/>
                </a:solidFill>
                <a:latin typeface="Comic Sans MS" panose="030F0702030302020204" pitchFamily="66" charset="0"/>
              </a:rPr>
              <a:t/>
            </a:r>
            <a:br>
              <a:rPr lang="en-US" dirty="0" smtClean="0">
                <a:solidFill>
                  <a:srgbClr val="00B0F0"/>
                </a:solidFill>
                <a:latin typeface="Comic Sans MS" panose="030F0702030302020204" pitchFamily="66" charset="0"/>
              </a:rPr>
            </a:br>
            <a:r>
              <a:rPr lang="en-US" dirty="0" smtClean="0">
                <a:solidFill>
                  <a:srgbClr val="00B0F0"/>
                </a:solidFill>
                <a:latin typeface="Comic Sans MS" panose="030F0702030302020204" pitchFamily="66" charset="0"/>
              </a:rPr>
              <a:t/>
            </a:r>
            <a:br>
              <a:rPr lang="en-US" dirty="0" smtClean="0">
                <a:solidFill>
                  <a:srgbClr val="00B0F0"/>
                </a:solidFill>
                <a:latin typeface="Comic Sans MS" panose="030F0702030302020204" pitchFamily="66" charset="0"/>
              </a:rPr>
            </a:br>
            <a:r>
              <a:rPr lang="en-US" dirty="0" smtClean="0">
                <a:solidFill>
                  <a:srgbClr val="00B0F0"/>
                </a:solidFill>
                <a:latin typeface="Comic Sans MS" panose="030F0702030302020204" pitchFamily="66" charset="0"/>
              </a:rPr>
              <a:t/>
            </a:r>
            <a:br>
              <a:rPr lang="en-US" dirty="0" smtClean="0">
                <a:solidFill>
                  <a:srgbClr val="00B0F0"/>
                </a:solidFill>
                <a:latin typeface="Comic Sans MS" panose="030F0702030302020204" pitchFamily="66" charset="0"/>
              </a:rPr>
            </a:br>
            <a:r>
              <a:rPr lang="en-US" dirty="0" smtClean="0">
                <a:solidFill>
                  <a:srgbClr val="00B0F0"/>
                </a:solidFill>
                <a:latin typeface="Comic Sans MS" panose="030F0702030302020204" pitchFamily="66" charset="0"/>
              </a:rPr>
              <a:t> </a:t>
            </a:r>
            <a:r>
              <a:rPr lang="en-US" dirty="0">
                <a:solidFill>
                  <a:srgbClr val="00B0F0"/>
                </a:solidFill>
                <a:latin typeface="Comic Sans MS" panose="030F0702030302020204" pitchFamily="66" charset="0"/>
              </a:rPr>
              <a:t/>
            </a:r>
            <a:br>
              <a:rPr lang="en-US" dirty="0">
                <a:solidFill>
                  <a:srgbClr val="00B0F0"/>
                </a:solidFill>
                <a:latin typeface="Comic Sans MS" panose="030F0702030302020204" pitchFamily="66" charset="0"/>
              </a:rPr>
            </a:br>
            <a:r>
              <a:rPr lang="en-US" dirty="0" smtClean="0">
                <a:solidFill>
                  <a:srgbClr val="00B0F0"/>
                </a:solidFill>
                <a:latin typeface="Comic Sans MS" panose="030F0702030302020204" pitchFamily="66" charset="0"/>
              </a:rPr>
              <a:t/>
            </a:r>
            <a:br>
              <a:rPr lang="en-US" dirty="0" smtClean="0">
                <a:solidFill>
                  <a:srgbClr val="00B0F0"/>
                </a:solidFill>
                <a:latin typeface="Comic Sans MS" panose="030F0702030302020204" pitchFamily="66" charset="0"/>
              </a:rPr>
            </a:br>
            <a:r>
              <a:rPr lang="en-US" dirty="0" smtClean="0">
                <a:solidFill>
                  <a:srgbClr val="00B0F0"/>
                </a:solidFill>
                <a:latin typeface="Comic Sans MS" panose="030F0702030302020204" pitchFamily="66" charset="0"/>
              </a:rPr>
              <a:t>                </a:t>
            </a:r>
            <a:endParaRPr lang="en-GB" dirty="0">
              <a:latin typeface="Comic Sans MS" panose="030F0702030302020204" pitchFamily="66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B8373A3-7816-425E-880E-224E8276FC4C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45" t="25555" r="28787" b="27917"/>
          <a:stretch/>
        </p:blipFill>
        <p:spPr>
          <a:xfrm>
            <a:off x="4969913" y="2733964"/>
            <a:ext cx="2530013" cy="3177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995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4631" y="1690688"/>
            <a:ext cx="1417500" cy="4351338"/>
          </a:xfrm>
          <a:prstGeom prst="rect">
            <a:avLst/>
          </a:prstGeom>
        </p:spPr>
      </p:pic>
      <p:sp>
        <p:nvSpPr>
          <p:cNvPr id="9" name="Speech Bubble">
            <a:extLst>
              <a:ext uri="{FF2B5EF4-FFF2-40B4-BE49-F238E27FC236}">
                <a16:creationId xmlns:a16="http://schemas.microsoft.com/office/drawing/2014/main" id="{656ACA77-DD06-4B76-A9F3-FA692455DBA6}"/>
              </a:ext>
            </a:extLst>
          </p:cNvPr>
          <p:cNvSpPr/>
          <p:nvPr/>
        </p:nvSpPr>
        <p:spPr>
          <a:xfrm>
            <a:off x="2650836" y="4223846"/>
            <a:ext cx="3824813" cy="2050636"/>
          </a:xfrm>
          <a:prstGeom prst="wedgeRoundRectCallout">
            <a:avLst>
              <a:gd name="adj1" fmla="val 93816"/>
              <a:gd name="adj2" fmla="val -65620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Comic Sans MS" panose="030F0702030302020204" pitchFamily="66" charset="0"/>
              </a:rPr>
              <a:t>Tricky words are words that can’t be sounded out. We just have to learn them off by heart!</a:t>
            </a:r>
          </a:p>
        </p:txBody>
      </p:sp>
      <p:sp>
        <p:nvSpPr>
          <p:cNvPr id="6" name="Speech Bubble">
            <a:extLst>
              <a:ext uri="{FF2B5EF4-FFF2-40B4-BE49-F238E27FC236}">
                <a16:creationId xmlns:a16="http://schemas.microsoft.com/office/drawing/2014/main" id="{FE005A38-33EC-401F-8483-F6C3A2A9392F}"/>
              </a:ext>
            </a:extLst>
          </p:cNvPr>
          <p:cNvSpPr/>
          <p:nvPr/>
        </p:nvSpPr>
        <p:spPr>
          <a:xfrm>
            <a:off x="2934381" y="1311023"/>
            <a:ext cx="5535363" cy="1127377"/>
          </a:xfrm>
          <a:prstGeom prst="wedgeRoundRectCallout">
            <a:avLst>
              <a:gd name="adj1" fmla="val -47129"/>
              <a:gd name="adj2" fmla="val 125202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This week, we </a:t>
            </a:r>
            <a:r>
              <a:rPr lang="en-GB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met </a:t>
            </a:r>
            <a:r>
              <a:rPr lang="en-GB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our next tricky </a:t>
            </a:r>
            <a:r>
              <a:rPr lang="en-GB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words </a:t>
            </a:r>
            <a:r>
              <a:rPr lang="en-GB" sz="2400" dirty="0">
                <a:solidFill>
                  <a:schemeClr val="tx1"/>
                </a:solidFill>
                <a:latin typeface="Comic Sans MS" panose="030F0702030302020204" pitchFamily="66" charset="0"/>
              </a:rPr>
              <a:t>– </a:t>
            </a:r>
            <a:r>
              <a:rPr lang="en-GB" sz="2400" dirty="0" smtClean="0">
                <a:solidFill>
                  <a:srgbClr val="DE1E5A"/>
                </a:solidFill>
                <a:latin typeface="Comic Sans MS" panose="030F0702030302020204" pitchFamily="66" charset="0"/>
              </a:rPr>
              <a:t>said, so.</a:t>
            </a:r>
            <a:endParaRPr lang="en-GB" sz="24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9149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200727" y="1905506"/>
            <a:ext cx="958734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spcAft>
                <a:spcPts val="0"/>
              </a:spcAft>
            </a:pPr>
            <a:r>
              <a:rPr lang="en-GB" sz="4800" b="1" dirty="0">
                <a:solidFill>
                  <a:srgbClr val="00000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my  he  me  </a:t>
            </a:r>
            <a:r>
              <a:rPr lang="en-GB" sz="4800" b="1" dirty="0" smtClean="0">
                <a:solidFill>
                  <a:srgbClr val="00000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she   be  </a:t>
            </a:r>
            <a:r>
              <a:rPr lang="en-GB" sz="4800" b="1" dirty="0">
                <a:solidFill>
                  <a:srgbClr val="00000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 </a:t>
            </a:r>
            <a:r>
              <a:rPr lang="en-GB" sz="4800" b="1" dirty="0" smtClean="0">
                <a:solidFill>
                  <a:srgbClr val="00000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GB" sz="4800" b="1" dirty="0">
                <a:solidFill>
                  <a:srgbClr val="00000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was  </a:t>
            </a:r>
            <a:r>
              <a:rPr lang="en-GB" sz="4800" b="1" dirty="0" smtClean="0">
                <a:solidFill>
                  <a:srgbClr val="00000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all     you   </a:t>
            </a:r>
            <a:r>
              <a:rPr lang="en-GB" sz="4800" b="1" dirty="0">
                <a:solidFill>
                  <a:srgbClr val="00000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they </a:t>
            </a:r>
            <a:endParaRPr lang="en-GB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GB" sz="4800" b="1" dirty="0">
                <a:solidFill>
                  <a:srgbClr val="00000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here  </a:t>
            </a:r>
            <a:r>
              <a:rPr lang="en-GB" sz="4800" b="1" dirty="0" smtClean="0">
                <a:solidFill>
                  <a:srgbClr val="00000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GB" sz="4800" b="1" dirty="0">
                <a:solidFill>
                  <a:srgbClr val="00000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are </a:t>
            </a:r>
            <a:endParaRPr lang="en-GB" dirty="0"/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666182" y="104601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121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7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A9A5CF0E-B915-478B-43EE-F2E00A5E3B28}"/>
              </a:ext>
            </a:extLst>
          </p:cNvPr>
          <p:cNvSpPr txBox="1">
            <a:spLocks/>
          </p:cNvSpPr>
          <p:nvPr/>
        </p:nvSpPr>
        <p:spPr bwMode="auto">
          <a:xfrm>
            <a:off x="287284" y="471414"/>
            <a:ext cx="11276643" cy="993775"/>
          </a:xfrm>
          <a:prstGeom prst="roundRect">
            <a:avLst>
              <a:gd name="adj" fmla="val 9639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252000" tIns="252000" rIns="252000" bIns="252000" numCol="1" anchor="ctr" anchorCtr="1" compatLnSpc="1">
            <a:prstTxWarp prst="textNoShape">
              <a:avLst/>
            </a:prstTxWarp>
            <a:no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rgbClr val="1C1C1C"/>
                </a:solidFill>
                <a:latin typeface="Twinkl SemiBold" pitchFamily="2" charset="0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1C1C1C"/>
                </a:solidFill>
                <a:latin typeface="Twinkl" pitchFamily="2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1C1C1C"/>
                </a:solidFill>
                <a:latin typeface="Twinkl" pitchFamily="2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1C1C1C"/>
                </a:solidFill>
                <a:latin typeface="Twinkl" pitchFamily="2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1C1C1C"/>
                </a:solidFill>
                <a:latin typeface="Twinkl" pitchFamily="2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1C1C1C"/>
                </a:solidFill>
                <a:latin typeface="Twinkl" pitchFamily="2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1C1C1C"/>
                </a:solidFill>
                <a:latin typeface="Twinkl" pitchFamily="2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1C1C1C"/>
                </a:solidFill>
                <a:latin typeface="Twinkl" pitchFamily="2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1C1C1C"/>
                </a:solidFill>
                <a:latin typeface="Twinkl" pitchFamily="2" charset="0"/>
              </a:defRPr>
            </a:lvl9pPr>
          </a:lstStyle>
          <a:p>
            <a:r>
              <a:rPr lang="en-GB" altLang="en-US" dirty="0">
                <a:latin typeface="Comic Sans MS" panose="030F0702030302020204" pitchFamily="66" charset="0"/>
              </a:rPr>
              <a:t>Adjacent Consonants</a:t>
            </a:r>
          </a:p>
        </p:txBody>
      </p:sp>
      <p:sp>
        <p:nvSpPr>
          <p:cNvPr id="16" name="Rectangle: Rounded Corners 1">
            <a:extLst>
              <a:ext uri="{FF2B5EF4-FFF2-40B4-BE49-F238E27FC236}">
                <a16:creationId xmlns:a16="http://schemas.microsoft.com/office/drawing/2014/main" id="{98180F46-9B8E-4B29-A297-FEBFA2547EA8}"/>
              </a:ext>
            </a:extLst>
          </p:cNvPr>
          <p:cNvSpPr/>
          <p:nvPr/>
        </p:nvSpPr>
        <p:spPr>
          <a:xfrm>
            <a:off x="755298" y="1256144"/>
            <a:ext cx="10106666" cy="1237673"/>
          </a:xfrm>
          <a:prstGeom prst="roundRect">
            <a:avLst>
              <a:gd name="adj" fmla="val 12790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800" b="0" i="0" u="none" strike="noStrike" dirty="0">
                <a:solidFill>
                  <a:srgbClr val="1C1C1C"/>
                </a:solidFill>
                <a:effectLst/>
                <a:latin typeface="Comic Sans MS" panose="030F0702030302020204" pitchFamily="66" charset="0"/>
              </a:rPr>
              <a:t>When two or more consonants next to each other in a word make their own sound, we call them ‘adjacent consonants</a:t>
            </a:r>
            <a:r>
              <a:rPr lang="en-GB" sz="1800" b="0" i="0" u="none" strike="noStrike" dirty="0" smtClean="0">
                <a:solidFill>
                  <a:srgbClr val="1C1C1C"/>
                </a:solidFill>
                <a:effectLst/>
                <a:latin typeface="Comic Sans MS" panose="030F0702030302020204" pitchFamily="66" charset="0"/>
              </a:rPr>
              <a:t>’. Adjacent consonants can appear at the beginning, middle or end of a word. </a:t>
            </a:r>
            <a:endParaRPr lang="en-GB" dirty="0">
              <a:solidFill>
                <a:srgbClr val="1C1C1C"/>
              </a:solidFill>
              <a:latin typeface="Comic Sans MS" panose="030F0702030302020204" pitchFamily="66" charset="0"/>
            </a:endParaRPr>
          </a:p>
          <a:p>
            <a:pPr lvl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GB" sz="2400" b="1" kern="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5263881" y="2828836"/>
            <a:ext cx="1664238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fontAlgn="base" hangingPunct="0">
              <a:spcAft>
                <a:spcPts val="0"/>
              </a:spcAft>
            </a:pPr>
            <a:r>
              <a:rPr lang="en-GB" sz="7200" b="1" dirty="0">
                <a:solidFill>
                  <a:srgbClr val="00000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</a:t>
            </a:r>
            <a:r>
              <a:rPr lang="en-GB" sz="7200" b="1" dirty="0">
                <a:solidFill>
                  <a:srgbClr val="4F81BD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ip</a:t>
            </a:r>
            <a:endParaRPr lang="en-GB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9964" y="2790700"/>
            <a:ext cx="6474691" cy="1276600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5140449" y="2828836"/>
            <a:ext cx="5517857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fontAlgn="base" hangingPunct="0">
              <a:spcAft>
                <a:spcPts val="0"/>
              </a:spcAft>
            </a:pPr>
            <a:r>
              <a:rPr lang="en-GB" sz="7200" b="1" dirty="0" smtClean="0">
                <a:solidFill>
                  <a:srgbClr val="00000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mi</a:t>
            </a:r>
            <a:r>
              <a:rPr lang="en-GB" sz="7200" b="1" dirty="0" smtClean="0">
                <a:solidFill>
                  <a:srgbClr val="4F81BD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lk</a:t>
            </a:r>
            <a:endParaRPr lang="en-GB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6104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391FAD87-BFF0-48D6-841B-C58E0406A83B}"/>
              </a:ext>
            </a:extLst>
          </p:cNvPr>
          <p:cNvSpPr txBox="1">
            <a:spLocks/>
          </p:cNvSpPr>
          <p:nvPr/>
        </p:nvSpPr>
        <p:spPr bwMode="auto">
          <a:xfrm>
            <a:off x="875557" y="2595775"/>
            <a:ext cx="2394116" cy="993775"/>
          </a:xfrm>
          <a:prstGeom prst="roundRect">
            <a:avLst>
              <a:gd name="adj" fmla="val 9639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252000" tIns="252000" rIns="252000" bIns="252000" numCol="1" anchor="ctr" anchorCtr="1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rgbClr val="1C1C1C"/>
                </a:solidFill>
                <a:latin typeface="Twinkl SemiBold" pitchFamily="2" charset="0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1C1C1C"/>
                </a:solidFill>
                <a:latin typeface="Twinkl" pitchFamily="2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1C1C1C"/>
                </a:solidFill>
                <a:latin typeface="Twinkl" pitchFamily="2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1C1C1C"/>
                </a:solidFill>
                <a:latin typeface="Twinkl" pitchFamily="2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1C1C1C"/>
                </a:solidFill>
                <a:latin typeface="Twinkl" pitchFamily="2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1C1C1C"/>
                </a:solidFill>
                <a:latin typeface="Twinkl" pitchFamily="2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1C1C1C"/>
                </a:solidFill>
                <a:latin typeface="Twinkl" pitchFamily="2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1C1C1C"/>
                </a:solidFill>
                <a:latin typeface="Twinkl" pitchFamily="2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1C1C1C"/>
                </a:solidFill>
                <a:latin typeface="Twinkl" pitchFamily="2" charset="0"/>
              </a:defRPr>
            </a:lvl9pPr>
          </a:lstStyle>
          <a:p>
            <a:pPr eaLnBrk="1" hangingPunct="1"/>
            <a:endParaRPr lang="en-GB" altLang="en-US" sz="115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A956CDA-F0DE-CA24-4B68-BCC7191FAB40}"/>
              </a:ext>
            </a:extLst>
          </p:cNvPr>
          <p:cNvSpPr txBox="1"/>
          <p:nvPr/>
        </p:nvSpPr>
        <p:spPr>
          <a:xfrm>
            <a:off x="1475656" y="1563886"/>
            <a:ext cx="266429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8800" dirty="0" smtClean="0">
                <a:solidFill>
                  <a:srgbClr val="1C1C1C"/>
                </a:solidFill>
                <a:latin typeface="Comic Sans MS" panose="030F0702030302020204" pitchFamily="66" charset="0"/>
              </a:rPr>
              <a:t>hunt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8800" dirty="0">
              <a:solidFill>
                <a:srgbClr val="1C1C1C"/>
              </a:solidFill>
              <a:latin typeface="Comic Sans MS" panose="030F0702030302020204" pitchFamily="66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BC2F61F9-6971-E754-ABBD-F7D9425ACE23}"/>
              </a:ext>
            </a:extLst>
          </p:cNvPr>
          <p:cNvSpPr/>
          <p:nvPr/>
        </p:nvSpPr>
        <p:spPr>
          <a:xfrm>
            <a:off x="1776369" y="2888389"/>
            <a:ext cx="212381" cy="21238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C2F61F9-6971-E754-ABBD-F7D9425ACE23}"/>
              </a:ext>
            </a:extLst>
          </p:cNvPr>
          <p:cNvSpPr/>
          <p:nvPr/>
        </p:nvSpPr>
        <p:spPr>
          <a:xfrm>
            <a:off x="2416830" y="2888389"/>
            <a:ext cx="212381" cy="21238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C2F61F9-6971-E754-ABBD-F7D9425ACE23}"/>
              </a:ext>
            </a:extLst>
          </p:cNvPr>
          <p:cNvSpPr/>
          <p:nvPr/>
        </p:nvSpPr>
        <p:spPr>
          <a:xfrm>
            <a:off x="2964459" y="2888389"/>
            <a:ext cx="212381" cy="21238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BC2F61F9-6971-E754-ABBD-F7D9425ACE23}"/>
              </a:ext>
            </a:extLst>
          </p:cNvPr>
          <p:cNvSpPr/>
          <p:nvPr/>
        </p:nvSpPr>
        <p:spPr>
          <a:xfrm>
            <a:off x="3552384" y="2868396"/>
            <a:ext cx="212381" cy="21238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/>
          <p:cNvSpPr/>
          <p:nvPr/>
        </p:nvSpPr>
        <p:spPr>
          <a:xfrm>
            <a:off x="4831872" y="2705725"/>
            <a:ext cx="2528256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8800" dirty="0">
                <a:solidFill>
                  <a:srgbClr val="1C1C1C"/>
                </a:solidFill>
                <a:latin typeface="Comic Sans MS" panose="030F0702030302020204" pitchFamily="66" charset="0"/>
              </a:rPr>
              <a:t>wind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BC2F61F9-6971-E754-ABBD-F7D9425ACE23}"/>
              </a:ext>
            </a:extLst>
          </p:cNvPr>
          <p:cNvSpPr/>
          <p:nvPr/>
        </p:nvSpPr>
        <p:spPr>
          <a:xfrm>
            <a:off x="5191839" y="4046084"/>
            <a:ext cx="212381" cy="21238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BC2F61F9-6971-E754-ABBD-F7D9425ACE23}"/>
              </a:ext>
            </a:extLst>
          </p:cNvPr>
          <p:cNvSpPr/>
          <p:nvPr/>
        </p:nvSpPr>
        <p:spPr>
          <a:xfrm>
            <a:off x="5764187" y="4044564"/>
            <a:ext cx="212381" cy="21238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BC2F61F9-6971-E754-ABBD-F7D9425ACE23}"/>
              </a:ext>
            </a:extLst>
          </p:cNvPr>
          <p:cNvSpPr/>
          <p:nvPr/>
        </p:nvSpPr>
        <p:spPr>
          <a:xfrm>
            <a:off x="6230344" y="4014207"/>
            <a:ext cx="212381" cy="21238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BC2F61F9-6971-E754-ABBD-F7D9425ACE23}"/>
              </a:ext>
            </a:extLst>
          </p:cNvPr>
          <p:cNvSpPr/>
          <p:nvPr/>
        </p:nvSpPr>
        <p:spPr>
          <a:xfrm>
            <a:off x="6881257" y="4014207"/>
            <a:ext cx="212381" cy="21238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1480" y="1081837"/>
            <a:ext cx="3694496" cy="2347163"/>
          </a:xfrm>
          <a:prstGeom prst="rect">
            <a:avLst/>
          </a:prstGeom>
        </p:spPr>
      </p:pic>
      <p:sp>
        <p:nvSpPr>
          <p:cNvPr id="27" name="Oval 26">
            <a:extLst>
              <a:ext uri="{FF2B5EF4-FFF2-40B4-BE49-F238E27FC236}">
                <a16:creationId xmlns:a16="http://schemas.microsoft.com/office/drawing/2014/main" id="{BC2F61F9-6971-E754-ABBD-F7D9425ACE23}"/>
              </a:ext>
            </a:extLst>
          </p:cNvPr>
          <p:cNvSpPr/>
          <p:nvPr/>
        </p:nvSpPr>
        <p:spPr>
          <a:xfrm>
            <a:off x="8345220" y="2762205"/>
            <a:ext cx="212381" cy="21238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BC2F61F9-6971-E754-ABBD-F7D9425ACE23}"/>
              </a:ext>
            </a:extLst>
          </p:cNvPr>
          <p:cNvSpPr/>
          <p:nvPr/>
        </p:nvSpPr>
        <p:spPr>
          <a:xfrm>
            <a:off x="8936348" y="2762205"/>
            <a:ext cx="212381" cy="21238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BC2F61F9-6971-E754-ABBD-F7D9425ACE23}"/>
              </a:ext>
            </a:extLst>
          </p:cNvPr>
          <p:cNvSpPr/>
          <p:nvPr/>
        </p:nvSpPr>
        <p:spPr>
          <a:xfrm>
            <a:off x="9474381" y="2748221"/>
            <a:ext cx="212381" cy="21238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BC2F61F9-6971-E754-ABBD-F7D9425ACE23}"/>
              </a:ext>
            </a:extLst>
          </p:cNvPr>
          <p:cNvSpPr/>
          <p:nvPr/>
        </p:nvSpPr>
        <p:spPr>
          <a:xfrm>
            <a:off x="10112797" y="2747202"/>
            <a:ext cx="212381" cy="21238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6559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7878618" y="2921169"/>
            <a:ext cx="192116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6000" b="1" i="0" u="none" strike="noStrike" kern="0" cap="none" spc="0" normalizeH="0" baseline="0" noProof="0" dirty="0" smtClean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Comic Sans MS" panose="030F0702030302020204" pitchFamily="66" charset="0"/>
                <a:ea typeface="+mj-ea"/>
                <a:cs typeface="+mj-cs"/>
              </a:rPr>
              <a:t> </a:t>
            </a:r>
            <a:endParaRPr kumimoji="0" lang="en-GB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1292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860</TotalTime>
  <Words>105</Words>
  <Application>Microsoft Office PowerPoint</Application>
  <PresentationFormat>Widescreen</PresentationFormat>
  <Paragraphs>13</Paragraphs>
  <Slides>7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Arial</vt:lpstr>
      <vt:lpstr>Calibri</vt:lpstr>
      <vt:lpstr>Calibri Light</vt:lpstr>
      <vt:lpstr>Comic Sans MS</vt:lpstr>
      <vt:lpstr>Times New Roman</vt:lpstr>
      <vt:lpstr>Twinkl SemiBold</vt:lpstr>
      <vt:lpstr>Office Theme</vt:lpstr>
      <vt:lpstr>PowerPoint Presentation</vt:lpstr>
      <vt:lpstr>       This week the boys were excited to begin level 4! We learnt how to read adjacent consonants and met the new tricky words said and so.                        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Zoe Steinberg</dc:creator>
  <cp:lastModifiedBy>Zoe Steinberg</cp:lastModifiedBy>
  <cp:revision>76</cp:revision>
  <dcterms:created xsi:type="dcterms:W3CDTF">2022-09-19T14:40:49Z</dcterms:created>
  <dcterms:modified xsi:type="dcterms:W3CDTF">2023-04-20T09:10:52Z</dcterms:modified>
</cp:coreProperties>
</file>