
<file path=[Content_Types].xml><?xml version="1.0" encoding="utf-8"?>
<Types xmlns="http://schemas.openxmlformats.org/package/2006/content-types">
  <Default Extension="png" ContentType="image/png"/>
  <Default Extension="m4a" ContentType="audio/mp4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9" r:id="rId4"/>
    <p:sldId id="280" r:id="rId5"/>
    <p:sldId id="265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590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110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9656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 bwMode="auto">
          <a:xfrm>
            <a:off x="609601" y="438150"/>
            <a:ext cx="10960100" cy="5957888"/>
          </a:xfrm>
          <a:prstGeom prst="roundRect">
            <a:avLst>
              <a:gd name="adj" fmla="val 2649"/>
            </a:avLst>
          </a:prstGeom>
          <a:solidFill>
            <a:schemeClr val="bg1">
              <a:alpha val="90000"/>
            </a:schemeClr>
          </a:solidFill>
          <a:ln w="25400" cap="rnd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350" dirty="0"/>
              <a:t> </a:t>
            </a:r>
          </a:p>
        </p:txBody>
      </p:sp>
      <p:sp>
        <p:nvSpPr>
          <p:cNvPr id="8" name="Title 5"/>
          <p:cNvSpPr>
            <a:spLocks noGrp="1"/>
          </p:cNvSpPr>
          <p:nvPr>
            <p:ph type="title"/>
          </p:nvPr>
        </p:nvSpPr>
        <p:spPr>
          <a:xfrm>
            <a:off x="609598" y="478895"/>
            <a:ext cx="10960100" cy="994306"/>
          </a:xfrm>
        </p:spPr>
        <p:txBody>
          <a:bodyPr>
            <a:noAutofit/>
          </a:bodyPr>
          <a:lstStyle>
            <a:lvl1pPr>
              <a:defRPr>
                <a:latin typeface="Twinkl SemiBold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2003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58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33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59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800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010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635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46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617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CF29A-81F8-4A41-8657-3AD5D9D67086}" type="datetimeFigureOut">
              <a:rPr lang="en-GB" smtClean="0"/>
              <a:t>21/04/2023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07098-7AAC-4873-8BC6-2DCFD55B67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349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445164"/>
            <a:ext cx="9144000" cy="284479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chemeClr val="accent2"/>
                </a:solidFill>
                <a:latin typeface="Comic Sans MS" panose="030F0702030302020204" pitchFamily="66" charset="0"/>
              </a:rPr>
              <a:t>This week we learnt: to read words with adjacent consonants.</a:t>
            </a:r>
          </a:p>
          <a:p>
            <a:endParaRPr lang="en-US" sz="3200" b="1" dirty="0" smtClean="0">
              <a:solidFill>
                <a:schemeClr val="accent2"/>
              </a:solidFill>
              <a:latin typeface="Comic Sans MS" panose="030F0702030302020204" pitchFamily="66" charset="0"/>
            </a:endParaRPr>
          </a:p>
          <a:p>
            <a:endParaRPr lang="en-GB" sz="3200" b="1" dirty="0">
              <a:solidFill>
                <a:schemeClr val="accent2"/>
              </a:solidFill>
              <a:latin typeface="Comic Sans MS" panose="030F0702030302020204" pitchFamily="66" charset="0"/>
            </a:endParaRPr>
          </a:p>
        </p:txBody>
      </p:sp>
      <p:pic>
        <p:nvPicPr>
          <p:cNvPr id="1026" name="Picture 2" descr="Twinkl Phonics - DfE Validated Scheme - Primary Resourc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5175" y="1606116"/>
            <a:ext cx="4953000" cy="208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90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818" y="535709"/>
            <a:ext cx="10383981" cy="254923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This week we continued to learn to read adjacent consonants and met the new tricky words 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have, like, some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and </a:t>
            </a:r>
            <a:r>
              <a:rPr lang="en-US" dirty="0" smtClean="0">
                <a:solidFill>
                  <a:srgbClr val="FF0000"/>
                </a:solidFill>
                <a:latin typeface="Comic Sans MS" panose="030F0702030302020204" pitchFamily="66" charset="0"/>
              </a:rPr>
              <a:t>come.</a:t>
            </a: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</a:t>
            </a:r>
            <a: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/>
            </a:r>
            <a:b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</a:br>
            <a:r>
              <a:rPr lang="en-US" dirty="0" smtClean="0">
                <a:solidFill>
                  <a:srgbClr val="00B0F0"/>
                </a:solidFill>
                <a:latin typeface="Comic Sans MS" panose="030F0702030302020204" pitchFamily="66" charset="0"/>
              </a:rPr>
              <a:t>                </a:t>
            </a:r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B8373A3-7816-425E-880E-224E8276FC4C}"/>
              </a:ext>
            </a:extLst>
          </p:cNvPr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45" t="25555" r="28787" b="27917"/>
          <a:stretch/>
        </p:blipFill>
        <p:spPr>
          <a:xfrm>
            <a:off x="4969913" y="2733964"/>
            <a:ext cx="2530013" cy="317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9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4631" y="1690688"/>
            <a:ext cx="1417500" cy="4351338"/>
          </a:xfrm>
          <a:prstGeom prst="rect">
            <a:avLst/>
          </a:prstGeom>
        </p:spPr>
      </p:pic>
      <p:sp>
        <p:nvSpPr>
          <p:cNvPr id="9" name="Speech Bubble">
            <a:extLst>
              <a:ext uri="{FF2B5EF4-FFF2-40B4-BE49-F238E27FC236}">
                <a16:creationId xmlns:a16="http://schemas.microsoft.com/office/drawing/2014/main" id="{656ACA77-DD06-4B76-A9F3-FA692455DBA6}"/>
              </a:ext>
            </a:extLst>
          </p:cNvPr>
          <p:cNvSpPr/>
          <p:nvPr/>
        </p:nvSpPr>
        <p:spPr>
          <a:xfrm>
            <a:off x="2650836" y="4223846"/>
            <a:ext cx="3824813" cy="2050636"/>
          </a:xfrm>
          <a:prstGeom prst="wedgeRoundRectCallout">
            <a:avLst>
              <a:gd name="adj1" fmla="val 93816"/>
              <a:gd name="adj2" fmla="val -65620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  <a:latin typeface="Comic Sans MS" panose="030F0702030302020204" pitchFamily="66" charset="0"/>
              </a:rPr>
              <a:t>Tricky words are words that can’t be sounded out. We just have to learn them off by heart!</a:t>
            </a:r>
          </a:p>
        </p:txBody>
      </p:sp>
      <p:sp>
        <p:nvSpPr>
          <p:cNvPr id="6" name="Speech Bubble">
            <a:extLst>
              <a:ext uri="{FF2B5EF4-FFF2-40B4-BE49-F238E27FC236}">
                <a16:creationId xmlns:a16="http://schemas.microsoft.com/office/drawing/2014/main" id="{FE005A38-33EC-401F-8483-F6C3A2A9392F}"/>
              </a:ext>
            </a:extLst>
          </p:cNvPr>
          <p:cNvSpPr/>
          <p:nvPr/>
        </p:nvSpPr>
        <p:spPr>
          <a:xfrm>
            <a:off x="2934381" y="1311023"/>
            <a:ext cx="5535363" cy="1127377"/>
          </a:xfrm>
          <a:prstGeom prst="wedgeRoundRectCallout">
            <a:avLst>
              <a:gd name="adj1" fmla="val -47129"/>
              <a:gd name="adj2" fmla="val 125202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This week, we </a:t>
            </a:r>
            <a:r>
              <a:rPr lang="en-GB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met 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our next tricky </a:t>
            </a:r>
            <a:r>
              <a:rPr lang="en-GB" sz="24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words </a:t>
            </a:r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– </a:t>
            </a:r>
            <a:r>
              <a:rPr lang="en-GB" sz="2400" dirty="0" smtClean="0">
                <a:solidFill>
                  <a:srgbClr val="DE1E5A"/>
                </a:solidFill>
                <a:latin typeface="Comic Sans MS" panose="030F0702030302020204" pitchFamily="66" charset="0"/>
              </a:rPr>
              <a:t>have, like, some, come.</a:t>
            </a:r>
            <a:endParaRPr lang="en-GB" sz="24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149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7666182" y="1046018"/>
            <a:ext cx="406400" cy="4064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6682">
            <a:off x="1554987" y="2225130"/>
            <a:ext cx="3013738" cy="1810461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967346" y="2475346"/>
            <a:ext cx="21890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6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Comic Sans MS" panose="030F0702030302020204" pitchFamily="66" charset="0"/>
              </a:rPr>
              <a:t>have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6682">
            <a:off x="6759678" y="2077946"/>
            <a:ext cx="3013738" cy="181046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flipH="1">
            <a:off x="7139706" y="2401456"/>
            <a:ext cx="241992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6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Comic Sans MS" panose="030F0702030302020204" pitchFamily="66" charset="0"/>
              </a:rPr>
              <a:t>like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6682">
            <a:off x="2345193" y="4197093"/>
            <a:ext cx="3013738" cy="181046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 rot="10800000" flipV="1">
            <a:off x="2844800" y="4365344"/>
            <a:ext cx="21890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6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Comic Sans MS" panose="030F0702030302020204" pitchFamily="66" charset="0"/>
              </a:rPr>
              <a:t>some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06682">
            <a:off x="7207640" y="3967946"/>
            <a:ext cx="3013738" cy="181046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7481455" y="4102162"/>
            <a:ext cx="260465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6000" b="1" dirty="0">
                <a:ln w="19050">
                  <a:solidFill>
                    <a:sysClr val="windowText" lastClr="000000"/>
                  </a:solidFill>
                </a:ln>
                <a:solidFill>
                  <a:prstClr val="white"/>
                </a:solidFill>
                <a:latin typeface="Comic Sans MS" panose="030F0702030302020204" pitchFamily="66" charset="0"/>
              </a:rPr>
              <a:t>come</a:t>
            </a:r>
          </a:p>
        </p:txBody>
      </p:sp>
    </p:spTree>
    <p:extLst>
      <p:ext uri="{BB962C8B-B14F-4D97-AF65-F5344CB8AC3E}">
        <p14:creationId xmlns:p14="http://schemas.microsoft.com/office/powerpoint/2010/main" val="294712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97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A9A5CF0E-B915-478B-43EE-F2E00A5E3B28}"/>
              </a:ext>
            </a:extLst>
          </p:cNvPr>
          <p:cNvSpPr txBox="1">
            <a:spLocks/>
          </p:cNvSpPr>
          <p:nvPr/>
        </p:nvSpPr>
        <p:spPr bwMode="auto">
          <a:xfrm>
            <a:off x="287284" y="471414"/>
            <a:ext cx="11276643" cy="993775"/>
          </a:xfrm>
          <a:prstGeom prst="roundRect">
            <a:avLst>
              <a:gd name="adj" fmla="val 9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52000" tIns="252000" rIns="252000" bIns="252000" numCol="1" anchor="ctr" anchorCtr="1" compatLnSpc="1">
            <a:prstTxWarp prst="textNoShape">
              <a:avLst/>
            </a:prstTxWarp>
            <a:no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rgbClr val="1C1C1C"/>
                </a:solidFill>
                <a:latin typeface="Twinkl SemiBold" pitchFamily="2" charset="0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9pPr>
          </a:lstStyle>
          <a:p>
            <a:r>
              <a:rPr lang="en-GB" altLang="en-US" dirty="0">
                <a:latin typeface="Comic Sans MS" panose="030F0702030302020204" pitchFamily="66" charset="0"/>
              </a:rPr>
              <a:t>Adjacent Consonants</a:t>
            </a:r>
          </a:p>
        </p:txBody>
      </p:sp>
      <p:sp>
        <p:nvSpPr>
          <p:cNvPr id="16" name="Rectangle: Rounded Corners 1">
            <a:extLst>
              <a:ext uri="{FF2B5EF4-FFF2-40B4-BE49-F238E27FC236}">
                <a16:creationId xmlns:a16="http://schemas.microsoft.com/office/drawing/2014/main" id="{98180F46-9B8E-4B29-A297-FEBFA2547EA8}"/>
              </a:ext>
            </a:extLst>
          </p:cNvPr>
          <p:cNvSpPr/>
          <p:nvPr/>
        </p:nvSpPr>
        <p:spPr>
          <a:xfrm>
            <a:off x="755298" y="1256144"/>
            <a:ext cx="10106666" cy="1237673"/>
          </a:xfrm>
          <a:prstGeom prst="roundRect">
            <a:avLst>
              <a:gd name="adj" fmla="val 12790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b="0" i="0" u="none" strike="noStrike" dirty="0">
                <a:solidFill>
                  <a:srgbClr val="1C1C1C"/>
                </a:solidFill>
                <a:effectLst/>
                <a:latin typeface="Comic Sans MS" panose="030F0702030302020204" pitchFamily="66" charset="0"/>
              </a:rPr>
              <a:t>When two or more consonants next to each other in a word make their own sound, we call them ‘adjacent consonants</a:t>
            </a:r>
            <a:r>
              <a:rPr lang="en-GB" sz="1800" b="0" i="0" u="none" strike="noStrike" dirty="0" smtClean="0">
                <a:solidFill>
                  <a:srgbClr val="1C1C1C"/>
                </a:solidFill>
                <a:effectLst/>
                <a:latin typeface="Comic Sans MS" panose="030F0702030302020204" pitchFamily="66" charset="0"/>
              </a:rPr>
              <a:t>’. Adjacent consonants can appear at the beginning, middle or end of a word. This week we focused </a:t>
            </a:r>
            <a:r>
              <a:rPr lang="en-GB" dirty="0" smtClean="0">
                <a:solidFill>
                  <a:srgbClr val="1C1C1C"/>
                </a:solidFill>
                <a:latin typeface="Comic Sans MS" panose="030F0702030302020204" pitchFamily="66" charset="0"/>
              </a:rPr>
              <a:t>on reading adjacent consonants at the beginning of a word.</a:t>
            </a:r>
            <a:endParaRPr lang="en-GB" dirty="0">
              <a:solidFill>
                <a:srgbClr val="1C1C1C"/>
              </a:solidFill>
              <a:latin typeface="Comic Sans MS" panose="030F0702030302020204" pitchFamily="66" charset="0"/>
            </a:endParaRPr>
          </a:p>
          <a:p>
            <a:pPr lvl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sz="2400" b="1" kern="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51709" y="2828837"/>
            <a:ext cx="86452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base" hangingPunct="0">
              <a:spcAft>
                <a:spcPts val="0"/>
              </a:spcAft>
            </a:pPr>
            <a:r>
              <a:rPr lang="en-US" sz="7200" b="1" dirty="0" smtClean="0">
                <a:solidFill>
                  <a:schemeClr val="accent1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r>
              <a:rPr lang="en-US" sz="7200" b="1" dirty="0" smtClean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ee </a:t>
            </a:r>
            <a:r>
              <a:rPr lang="en-US" sz="7200" b="1" dirty="0" smtClean="0">
                <a:solidFill>
                  <a:schemeClr val="accent1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</a:t>
            </a:r>
            <a:r>
              <a:rPr lang="en-US" sz="7200" b="1" dirty="0" smtClean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 </a:t>
            </a:r>
            <a:r>
              <a:rPr lang="en-US" sz="7200" b="1" dirty="0" smtClean="0">
                <a:solidFill>
                  <a:schemeClr val="accent1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</a:t>
            </a:r>
            <a:r>
              <a:rPr lang="en-US" sz="7200" b="1" dirty="0" smtClean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ass      </a:t>
            </a:r>
            <a:r>
              <a:rPr lang="en-US" sz="7200" b="1" dirty="0" smtClean="0">
                <a:solidFill>
                  <a:schemeClr val="accent1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</a:t>
            </a:r>
            <a:r>
              <a:rPr lang="en-US" sz="7200" b="1" dirty="0" smtClean="0">
                <a:solidFill>
                  <a:srgbClr val="000000"/>
                </a:solidFill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</a:t>
            </a:r>
            <a:endParaRPr lang="en-GB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10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id="{391FAD87-BFF0-48D6-841B-C58E0406A83B}"/>
              </a:ext>
            </a:extLst>
          </p:cNvPr>
          <p:cNvSpPr txBox="1">
            <a:spLocks/>
          </p:cNvSpPr>
          <p:nvPr/>
        </p:nvSpPr>
        <p:spPr bwMode="auto">
          <a:xfrm>
            <a:off x="875557" y="2595775"/>
            <a:ext cx="2394116" cy="993775"/>
          </a:xfrm>
          <a:prstGeom prst="roundRect">
            <a:avLst>
              <a:gd name="adj" fmla="val 9639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252000" tIns="252000" rIns="252000" bIns="252000" numCol="1" anchor="ctr" anchorCtr="1" compatLnSpc="1">
            <a:prstTxWarp prst="textNoShape">
              <a:avLst/>
            </a:prstTxWarp>
            <a:no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 kern="1200">
                <a:solidFill>
                  <a:srgbClr val="1C1C1C"/>
                </a:solidFill>
                <a:latin typeface="Twinkl SemiBold" pitchFamily="2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1C1C1C"/>
                </a:solidFill>
                <a:latin typeface="Twinkl" pitchFamily="2" charset="0"/>
              </a:defRPr>
            </a:lvl9pPr>
          </a:lstStyle>
          <a:p>
            <a:pPr eaLnBrk="1" hangingPunct="1"/>
            <a:endParaRPr lang="en-GB" altLang="en-US" sz="11500" dirty="0"/>
          </a:p>
        </p:txBody>
      </p:sp>
      <p:sp>
        <p:nvSpPr>
          <p:cNvPr id="19" name="Speech Bubble">
            <a:extLst>
              <a:ext uri="{FF2B5EF4-FFF2-40B4-BE49-F238E27FC236}">
                <a16:creationId xmlns:a16="http://schemas.microsoft.com/office/drawing/2014/main" id="{B0288A3D-4903-446A-9F9F-C5E99AF2DE15}"/>
              </a:ext>
            </a:extLst>
          </p:cNvPr>
          <p:cNvSpPr/>
          <p:nvPr/>
        </p:nvSpPr>
        <p:spPr>
          <a:xfrm>
            <a:off x="2652245" y="4583010"/>
            <a:ext cx="6552728" cy="1296144"/>
          </a:xfrm>
          <a:prstGeom prst="wedgeRoundRectCallout">
            <a:avLst>
              <a:gd name="adj1" fmla="val 20479"/>
              <a:gd name="adj2" fmla="val -48694"/>
              <a:gd name="adj3" fmla="val 16667"/>
            </a:avLst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He is glad to see that the train has </a:t>
            </a:r>
            <a:r>
              <a:rPr lang="en-GB" sz="3200" dirty="0">
                <a:solidFill>
                  <a:srgbClr val="DE1E5A"/>
                </a:solidFill>
                <a:latin typeface="Comic Sans MS" panose="030F0702030302020204" pitchFamily="66" charset="0"/>
              </a:rPr>
              <a:t>come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 to a stop.</a:t>
            </a:r>
          </a:p>
        </p:txBody>
      </p:sp>
      <p:pic>
        <p:nvPicPr>
          <p:cNvPr id="20" name="Trai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5448" y="2223337"/>
            <a:ext cx="5886322" cy="1601516"/>
          </a:xfrm>
          <a:prstGeom prst="rect">
            <a:avLst/>
          </a:prstGeom>
        </p:spPr>
      </p:pic>
      <p:pic>
        <p:nvPicPr>
          <p:cNvPr id="3" name="Recorded Soun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952509" y="796637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655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1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0" dur="653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2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893</TotalTime>
  <Words>128</Words>
  <Application>Microsoft Office PowerPoint</Application>
  <PresentationFormat>Widescreen</PresentationFormat>
  <Paragraphs>12</Paragraphs>
  <Slides>6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Comic Sans MS</vt:lpstr>
      <vt:lpstr>Times New Roman</vt:lpstr>
      <vt:lpstr>Twinkl SemiBold</vt:lpstr>
      <vt:lpstr>Office Theme</vt:lpstr>
      <vt:lpstr>PowerPoint Presentation</vt:lpstr>
      <vt:lpstr>       This week we continued to learn to read adjacent consonants and met the new tricky words have, like, some and come.                       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Zoe Steinberg</dc:creator>
  <cp:lastModifiedBy>Zoe Steinberg</cp:lastModifiedBy>
  <cp:revision>81</cp:revision>
  <dcterms:created xsi:type="dcterms:W3CDTF">2022-09-19T14:40:49Z</dcterms:created>
  <dcterms:modified xsi:type="dcterms:W3CDTF">2023-04-21T09:33:19Z</dcterms:modified>
</cp:coreProperties>
</file>